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76" r:id="rId5"/>
    <p:sldId id="267" r:id="rId6"/>
    <p:sldId id="268" r:id="rId7"/>
    <p:sldId id="269" r:id="rId8"/>
    <p:sldId id="272" r:id="rId9"/>
    <p:sldId id="273" r:id="rId10"/>
    <p:sldId id="270" r:id="rId11"/>
    <p:sldId id="301" r:id="rId12"/>
    <p:sldId id="275" r:id="rId13"/>
    <p:sldId id="278" r:id="rId14"/>
    <p:sldId id="279" r:id="rId15"/>
    <p:sldId id="280" r:id="rId16"/>
    <p:sldId id="286" r:id="rId17"/>
    <p:sldId id="281" r:id="rId18"/>
    <p:sldId id="282" r:id="rId19"/>
    <p:sldId id="283" r:id="rId20"/>
    <p:sldId id="284" r:id="rId21"/>
    <p:sldId id="285" r:id="rId22"/>
    <p:sldId id="287" r:id="rId23"/>
    <p:sldId id="289" r:id="rId24"/>
    <p:sldId id="290" r:id="rId25"/>
    <p:sldId id="288" r:id="rId26"/>
    <p:sldId id="291" r:id="rId27"/>
    <p:sldId id="277" r:id="rId28"/>
    <p:sldId id="292" r:id="rId29"/>
    <p:sldId id="271" r:id="rId30"/>
    <p:sldId id="274" r:id="rId31"/>
    <p:sldId id="295" r:id="rId32"/>
    <p:sldId id="293" r:id="rId33"/>
    <p:sldId id="294" r:id="rId34"/>
    <p:sldId id="296" r:id="rId35"/>
    <p:sldId id="297" r:id="rId36"/>
    <p:sldId id="298" r:id="rId37"/>
    <p:sldId id="300" r:id="rId38"/>
    <p:sldId id="299" r:id="rId39"/>
    <p:sldId id="302" r:id="rId40"/>
    <p:sldId id="303" r:id="rId41"/>
    <p:sldId id="262" r:id="rId42"/>
    <p:sldId id="263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Сайт – </a:t>
            </a:r>
            <a:r>
              <a:rPr lang="en-US" b="1" dirty="0" err="1" smtClean="0">
                <a:solidFill>
                  <a:srgbClr val="1DC1B1"/>
                </a:solidFill>
              </a:rPr>
              <a:t>amoCRM</a:t>
            </a:r>
            <a:r>
              <a:rPr lang="en-US" b="1" dirty="0" smtClean="0">
                <a:solidFill>
                  <a:srgbClr val="1DC1B1"/>
                </a:solidFill>
              </a:rPr>
              <a:t> –</a:t>
            </a:r>
            <a:r>
              <a:rPr lang="ru-RU" b="1" dirty="0" smtClean="0">
                <a:solidFill>
                  <a:srgbClr val="1DC1B1"/>
                </a:solidFill>
              </a:rPr>
              <a:t/>
            </a:r>
            <a:br>
              <a:rPr lang="ru-RU" b="1" dirty="0" smtClean="0">
                <a:solidFill>
                  <a:srgbClr val="1DC1B1"/>
                </a:solidFill>
              </a:rPr>
            </a:br>
            <a:r>
              <a:rPr lang="en-US" b="1" dirty="0" smtClean="0">
                <a:solidFill>
                  <a:srgbClr val="1DC1B1"/>
                </a:solidFill>
              </a:rPr>
              <a:t>IP-</a:t>
            </a:r>
            <a:r>
              <a:rPr lang="ru-RU" b="1" dirty="0" smtClean="0">
                <a:solidFill>
                  <a:srgbClr val="1DC1B1"/>
                </a:solidFill>
              </a:rPr>
              <a:t>телефония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Факультет Интернета МФПУ СИНЕРГИЯ</a:t>
            </a:r>
            <a:endParaRPr lang="en-US" b="1" dirty="0" smtClean="0"/>
          </a:p>
          <a:p>
            <a:r>
              <a:rPr lang="ru-RU" b="1" dirty="0"/>
              <a:t>Курс «Веб-разработка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Илья Ершов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Статусы сделки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2282" y="1504802"/>
            <a:ext cx="6966608" cy="492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Статусы сделки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1690688"/>
            <a:ext cx="10925175" cy="4200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База контактов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9" y="1690688"/>
            <a:ext cx="11148202" cy="43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Интеграция с телефонией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61" y="1383977"/>
            <a:ext cx="8574658" cy="5140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7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Интеграция с </a:t>
            </a:r>
            <a:r>
              <a:rPr lang="en-US" b="1" dirty="0" smtClean="0">
                <a:solidFill>
                  <a:srgbClr val="1DC1B1"/>
                </a:solidFill>
              </a:rPr>
              <a:t>IP</a:t>
            </a:r>
            <a:r>
              <a:rPr lang="ru-RU" b="1" dirty="0" smtClean="0">
                <a:solidFill>
                  <a:srgbClr val="1DC1B1"/>
                </a:solidFill>
              </a:rPr>
              <a:t>-телефонией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67" y="1466334"/>
            <a:ext cx="9290649" cy="5069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1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Интеграция с </a:t>
            </a:r>
            <a:r>
              <a:rPr lang="en-US" b="1" dirty="0">
                <a:solidFill>
                  <a:srgbClr val="1DC1B1"/>
                </a:solidFill>
              </a:rPr>
              <a:t>IP</a:t>
            </a:r>
            <a:r>
              <a:rPr lang="ru-RU" b="1" dirty="0">
                <a:solidFill>
                  <a:srgbClr val="1DC1B1"/>
                </a:solidFill>
              </a:rPr>
              <a:t>-</a:t>
            </a:r>
            <a:r>
              <a:rPr lang="ru-RU" b="1" dirty="0" smtClean="0">
                <a:solidFill>
                  <a:srgbClr val="1DC1B1"/>
                </a:solidFill>
              </a:rPr>
              <a:t>телефонией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629" y="1466849"/>
            <a:ext cx="9842741" cy="5068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8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Речевые скрипты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87" y="1182735"/>
            <a:ext cx="9048260" cy="5326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1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Речевые скрипты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233" y="1941034"/>
            <a:ext cx="11102197" cy="31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Речевые скрипты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4" y="1577761"/>
            <a:ext cx="10889411" cy="484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Речевые скрипты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0" y="1551623"/>
            <a:ext cx="11036060" cy="489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Что такое </a:t>
            </a:r>
            <a:r>
              <a:rPr lang="en-US" b="1" dirty="0" smtClean="0">
                <a:solidFill>
                  <a:srgbClr val="1DC1B1"/>
                </a:solidFill>
              </a:rPr>
              <a:t>CRM?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Система </a:t>
            </a:r>
            <a:r>
              <a:rPr lang="ru-RU" dirty="0" err="1" smtClean="0"/>
              <a:t>лид</a:t>
            </a:r>
            <a:r>
              <a:rPr lang="ru-RU" dirty="0" smtClean="0"/>
              <a:t>-менеджмента</a:t>
            </a:r>
          </a:p>
          <a:p>
            <a:r>
              <a:rPr lang="ru-RU" dirty="0" smtClean="0"/>
              <a:t>Система управления сделками</a:t>
            </a:r>
          </a:p>
          <a:p>
            <a:r>
              <a:rPr lang="ru-RU" dirty="0" smtClean="0"/>
              <a:t>База контактов ваших клиентов</a:t>
            </a:r>
            <a:endParaRPr lang="en-US" dirty="0" smtClean="0"/>
          </a:p>
          <a:p>
            <a:r>
              <a:rPr lang="ru-RU" dirty="0" smtClean="0"/>
              <a:t>Речевые скрипты для менеджеров по продажам</a:t>
            </a:r>
          </a:p>
          <a:p>
            <a:r>
              <a:rPr lang="ru-RU" dirty="0" err="1" smtClean="0"/>
              <a:t>Таск</a:t>
            </a:r>
            <a:r>
              <a:rPr lang="ru-RU" dirty="0" smtClean="0"/>
              <a:t>-менеджер</a:t>
            </a:r>
          </a:p>
          <a:p>
            <a:r>
              <a:rPr lang="ru-RU" dirty="0" smtClean="0"/>
              <a:t>Журнал истории общения с клиентом</a:t>
            </a:r>
          </a:p>
          <a:p>
            <a:r>
              <a:rPr lang="ru-RU" dirty="0" smtClean="0"/>
              <a:t>Аналитика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1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Речевые скрипты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5" y="1507198"/>
            <a:ext cx="10830464" cy="479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725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Речевые скрипты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7" y="1449238"/>
            <a:ext cx="11303467" cy="50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725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Аналитика в </a:t>
            </a:r>
            <a:r>
              <a:rPr lang="en-US" b="1" dirty="0" smtClean="0">
                <a:solidFill>
                  <a:srgbClr val="1DC1B1"/>
                </a:solidFill>
              </a:rPr>
              <a:t>CRM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" y="1096850"/>
            <a:ext cx="10596113" cy="5494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7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725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Траффик в воронку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46" y="1399366"/>
            <a:ext cx="11172801" cy="1438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019836"/>
            <a:ext cx="10954109" cy="19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725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Траффик в воронку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804" y="1370971"/>
            <a:ext cx="10816087" cy="40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UTM-</a:t>
            </a:r>
            <a:r>
              <a:rPr lang="ru-RU" b="1" dirty="0" smtClean="0">
                <a:solidFill>
                  <a:srgbClr val="1DC1B1"/>
                </a:solidFill>
              </a:rPr>
              <a:t>метки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30" y="1825625"/>
            <a:ext cx="9842740" cy="353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9083"/>
          </a:xfrm>
        </p:spPr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UTM-</a:t>
            </a:r>
            <a:r>
              <a:rPr lang="ru-RU" b="1" dirty="0" smtClean="0">
                <a:solidFill>
                  <a:srgbClr val="1DC1B1"/>
                </a:solidFill>
              </a:rPr>
              <a:t>метки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062457"/>
            <a:ext cx="10299395" cy="3561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187" y="4870074"/>
            <a:ext cx="10876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smtClean="0"/>
              <a:t>www.jaguar.ru/jaguar-range/xe/index.html?</a:t>
            </a:r>
            <a:r>
              <a:rPr lang="en-US" sz="2400" dirty="0" smtClean="0">
                <a:solidFill>
                  <a:srgbClr val="00B050"/>
                </a:solidFill>
              </a:rPr>
              <a:t>utm_source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0070C0"/>
                </a:solidFill>
              </a:rPr>
              <a:t>Yandex.ru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&amp;</a:t>
            </a:r>
            <a:r>
              <a:rPr lang="en-US" sz="2400" dirty="0" err="1" smtClean="0">
                <a:solidFill>
                  <a:srgbClr val="00B050"/>
                </a:solidFill>
              </a:rPr>
              <a:t>utm_medium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0070C0"/>
                </a:solidFill>
              </a:rPr>
              <a:t>banner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&amp;</a:t>
            </a:r>
            <a:r>
              <a:rPr lang="en-US" sz="2400" dirty="0" err="1" smtClean="0">
                <a:solidFill>
                  <a:srgbClr val="00B050"/>
                </a:solidFill>
              </a:rPr>
              <a:t>utm_campaign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0070C0"/>
                </a:solidFill>
              </a:rPr>
              <a:t>JaguarXE_Jul-Aug15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&amp;</a:t>
            </a:r>
            <a:r>
              <a:rPr lang="en-US" sz="2400" dirty="0" smtClean="0">
                <a:solidFill>
                  <a:srgbClr val="00B050"/>
                </a:solidFill>
              </a:rPr>
              <a:t>utm_content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0070C0"/>
                </a:solidFill>
              </a:rPr>
              <a:t>728x90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DC1B1"/>
                </a:solidFill>
              </a:rPr>
              <a:t>UTM-</a:t>
            </a:r>
            <a:r>
              <a:rPr lang="ru-RU" b="1" dirty="0" smtClean="0">
                <a:solidFill>
                  <a:srgbClr val="1DC1B1"/>
                </a:solidFill>
              </a:rPr>
              <a:t>метки в Метрике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4" y="1825625"/>
            <a:ext cx="11075832" cy="32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История сделки – источник сделки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4457"/>
            <a:ext cx="10552981" cy="469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452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Источники трафика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1292"/>
            <a:ext cx="10905094" cy="375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Захват </a:t>
            </a:r>
            <a:r>
              <a:rPr lang="ru-RU" b="1" dirty="0" err="1" smtClean="0">
                <a:solidFill>
                  <a:srgbClr val="1DC1B1"/>
                </a:solidFill>
              </a:rPr>
              <a:t>лидов</a:t>
            </a:r>
            <a:r>
              <a:rPr lang="ru-RU" b="1" dirty="0" smtClean="0">
                <a:solidFill>
                  <a:srgbClr val="1DC1B1"/>
                </a:solidFill>
              </a:rPr>
              <a:t> (заявок) с сайта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1" y="1690688"/>
            <a:ext cx="10551184" cy="4597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8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969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Источники трафика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8" y="1644470"/>
            <a:ext cx="10440002" cy="359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1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Под капотом – интеграция через </a:t>
            </a:r>
            <a:r>
              <a:rPr lang="en-US" b="1" dirty="0" smtClean="0">
                <a:solidFill>
                  <a:srgbClr val="1DC1B1"/>
                </a:solidFill>
              </a:rPr>
              <a:t>API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52" y="1365158"/>
            <a:ext cx="9906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118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Под капотом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423358"/>
            <a:ext cx="10394829" cy="5024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694"/>
          </a:xfrm>
        </p:spPr>
        <p:txBody>
          <a:bodyPr/>
          <a:lstStyle/>
          <a:p>
            <a:r>
              <a:rPr lang="ru-RU" b="1" dirty="0">
                <a:solidFill>
                  <a:srgbClr val="1DC1B1"/>
                </a:solidFill>
              </a:rPr>
              <a:t>Под капотом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8082"/>
            <a:ext cx="10515600" cy="51672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1DC1B1"/>
                </a:solidFill>
              </a:rPr>
              <a:t>Языки программирования</a:t>
            </a:r>
          </a:p>
          <a:p>
            <a:r>
              <a:rPr lang="en-US" dirty="0" smtClean="0"/>
              <a:t>PHP</a:t>
            </a:r>
          </a:p>
          <a:p>
            <a:r>
              <a:rPr lang="en-US" dirty="0" smtClean="0"/>
              <a:t>JavaScript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Протоколы передачи данных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1DC1B1"/>
                </a:solidFill>
              </a:rPr>
              <a:t>amoCRM</a:t>
            </a:r>
            <a:r>
              <a:rPr lang="en-US" dirty="0" smtClean="0">
                <a:solidFill>
                  <a:srgbClr val="1DC1B1"/>
                </a:solidFill>
              </a:rPr>
              <a:t> – CRM </a:t>
            </a:r>
            <a:r>
              <a:rPr lang="ru-RU" dirty="0" smtClean="0">
                <a:solidFill>
                  <a:srgbClr val="1DC1B1"/>
                </a:solidFill>
              </a:rPr>
              <a:t>система</a:t>
            </a:r>
            <a:endParaRPr lang="en-US" dirty="0" smtClean="0">
              <a:solidFill>
                <a:srgbClr val="1DC1B1"/>
              </a:solidFill>
            </a:endParaRPr>
          </a:p>
          <a:p>
            <a:r>
              <a:rPr lang="en-US" dirty="0" smtClean="0"/>
              <a:t>RESTful</a:t>
            </a:r>
            <a:r>
              <a:rPr lang="ru-RU" dirty="0" smtClean="0"/>
              <a:t> – методы </a:t>
            </a:r>
            <a:r>
              <a:rPr lang="en-US" dirty="0" smtClean="0"/>
              <a:t>HTTP: GET, POST, PUT, DELETE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1DC1B1"/>
                </a:solidFill>
              </a:rPr>
              <a:t>GetResponse</a:t>
            </a:r>
            <a:r>
              <a:rPr lang="ru-RU" dirty="0" smtClean="0">
                <a:solidFill>
                  <a:srgbClr val="1DC1B1"/>
                </a:solidFill>
              </a:rPr>
              <a:t> – сервис </a:t>
            </a:r>
            <a:r>
              <a:rPr lang="en-US" dirty="0" smtClean="0">
                <a:solidFill>
                  <a:srgbClr val="1DC1B1"/>
                </a:solidFill>
              </a:rPr>
              <a:t>e-mail </a:t>
            </a:r>
            <a:r>
              <a:rPr lang="ru-RU" dirty="0" smtClean="0">
                <a:solidFill>
                  <a:srgbClr val="1DC1B1"/>
                </a:solidFill>
              </a:rPr>
              <a:t>маркетинга</a:t>
            </a:r>
            <a:endParaRPr lang="en-US" dirty="0" smtClean="0">
              <a:solidFill>
                <a:srgbClr val="1DC1B1"/>
              </a:solidFill>
            </a:endParaRPr>
          </a:p>
          <a:p>
            <a:r>
              <a:rPr lang="en-US" dirty="0" smtClean="0"/>
              <a:t>JSON-RPC – </a:t>
            </a:r>
            <a:r>
              <a:rPr lang="ru-RU" dirty="0"/>
              <a:t>обмен данными</a:t>
            </a:r>
            <a:r>
              <a:rPr lang="en-US" dirty="0" smtClean="0"/>
              <a:t> </a:t>
            </a:r>
            <a:r>
              <a:rPr lang="ru-RU" dirty="0" smtClean="0"/>
              <a:t>в формате </a:t>
            </a:r>
            <a:r>
              <a:rPr lang="en-US" dirty="0" smtClean="0"/>
              <a:t>JSON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8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694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Что можно интегрировать через </a:t>
            </a:r>
            <a:r>
              <a:rPr lang="en-US" b="1" dirty="0" smtClean="0">
                <a:solidFill>
                  <a:srgbClr val="1DC1B1"/>
                </a:solidFill>
              </a:rPr>
              <a:t>API?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8082"/>
            <a:ext cx="10515600" cy="5167223"/>
          </a:xfrm>
        </p:spPr>
        <p:txBody>
          <a:bodyPr/>
          <a:lstStyle/>
          <a:p>
            <a:r>
              <a:rPr lang="en-US" dirty="0" smtClean="0"/>
              <a:t>CRM</a:t>
            </a:r>
          </a:p>
          <a:p>
            <a:r>
              <a:rPr lang="en-US" dirty="0" smtClean="0"/>
              <a:t>E-mail </a:t>
            </a:r>
            <a:r>
              <a:rPr lang="ru-RU" dirty="0" smtClean="0"/>
              <a:t>маркетинг</a:t>
            </a:r>
          </a:p>
          <a:p>
            <a:r>
              <a:rPr lang="en-US" dirty="0" smtClean="0"/>
              <a:t>Callback </a:t>
            </a:r>
            <a:r>
              <a:rPr lang="ru-RU" dirty="0" smtClean="0"/>
              <a:t>функции из </a:t>
            </a:r>
            <a:r>
              <a:rPr lang="en-US" dirty="0" smtClean="0"/>
              <a:t>IP-</a:t>
            </a:r>
            <a:r>
              <a:rPr lang="ru-RU" dirty="0" smtClean="0"/>
              <a:t>телефонии</a:t>
            </a:r>
          </a:p>
          <a:p>
            <a:r>
              <a:rPr lang="en-US" dirty="0" smtClean="0"/>
              <a:t>SMS-</a:t>
            </a:r>
            <a:r>
              <a:rPr lang="ru-RU" dirty="0" smtClean="0"/>
              <a:t>оповещения</a:t>
            </a:r>
          </a:p>
          <a:p>
            <a:r>
              <a:rPr lang="ru-RU" dirty="0" err="1" smtClean="0"/>
              <a:t>Яндекс.Директ</a:t>
            </a:r>
            <a:endParaRPr lang="ru-RU" dirty="0" smtClean="0"/>
          </a:p>
          <a:p>
            <a:r>
              <a:rPr lang="ru-RU" dirty="0" smtClean="0"/>
              <a:t>Любые другие сервисы предоставляющие публичное </a:t>
            </a:r>
            <a:r>
              <a:rPr lang="en-US" dirty="0" smtClean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1463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694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Другие </a:t>
            </a:r>
            <a:r>
              <a:rPr lang="en-US" b="1" dirty="0" smtClean="0">
                <a:solidFill>
                  <a:srgbClr val="1DC1B1"/>
                </a:solidFill>
              </a:rPr>
              <a:t>CRM </a:t>
            </a:r>
            <a:r>
              <a:rPr lang="ru-RU" b="1" dirty="0" smtClean="0">
                <a:solidFill>
                  <a:srgbClr val="1DC1B1"/>
                </a:solidFill>
              </a:rPr>
              <a:t>системы - </a:t>
            </a:r>
            <a:r>
              <a:rPr lang="en-US" b="1" dirty="0" err="1" smtClean="0">
                <a:solidFill>
                  <a:srgbClr val="1DC1B1"/>
                </a:solidFill>
              </a:rPr>
              <a:t>retailCRM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1" y="1173194"/>
            <a:ext cx="10854906" cy="53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694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Другие </a:t>
            </a:r>
            <a:r>
              <a:rPr lang="en-US" b="1" dirty="0" smtClean="0">
                <a:solidFill>
                  <a:srgbClr val="1DC1B1"/>
                </a:solidFill>
              </a:rPr>
              <a:t>CRM </a:t>
            </a:r>
            <a:r>
              <a:rPr lang="ru-RU" b="1" dirty="0" smtClean="0">
                <a:solidFill>
                  <a:srgbClr val="1DC1B1"/>
                </a:solidFill>
              </a:rPr>
              <a:t>системы</a:t>
            </a:r>
            <a:r>
              <a:rPr lang="en-US" b="1" dirty="0" smtClean="0">
                <a:solidFill>
                  <a:srgbClr val="1DC1B1"/>
                </a:solidFill>
              </a:rPr>
              <a:t> – </a:t>
            </a:r>
            <a:r>
              <a:rPr lang="ru-RU" b="1" dirty="0" smtClean="0">
                <a:solidFill>
                  <a:srgbClr val="1DC1B1"/>
                </a:solidFill>
              </a:rPr>
              <a:t>Битрикс24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100" y="1181820"/>
            <a:ext cx="11353800" cy="51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694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Другие </a:t>
            </a:r>
            <a:r>
              <a:rPr lang="en-US" b="1" dirty="0" smtClean="0">
                <a:solidFill>
                  <a:srgbClr val="1DC1B1"/>
                </a:solidFill>
              </a:rPr>
              <a:t>CRM </a:t>
            </a:r>
            <a:r>
              <a:rPr lang="ru-RU" b="1" dirty="0" smtClean="0">
                <a:solidFill>
                  <a:srgbClr val="1DC1B1"/>
                </a:solidFill>
              </a:rPr>
              <a:t>системы</a:t>
            </a:r>
            <a:r>
              <a:rPr lang="en-US" b="1" dirty="0">
                <a:solidFill>
                  <a:srgbClr val="1DC1B1"/>
                </a:solidFill>
              </a:rPr>
              <a:t> – </a:t>
            </a:r>
            <a:r>
              <a:rPr lang="ru-RU" b="1" dirty="0">
                <a:solidFill>
                  <a:srgbClr val="1DC1B1"/>
                </a:solidFill>
              </a:rPr>
              <a:t>Битрикс24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3" y="1465643"/>
            <a:ext cx="11277600" cy="41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694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Другие </a:t>
            </a:r>
            <a:r>
              <a:rPr lang="en-US" b="1" dirty="0" smtClean="0">
                <a:solidFill>
                  <a:srgbClr val="1DC1B1"/>
                </a:solidFill>
              </a:rPr>
              <a:t>CRM </a:t>
            </a:r>
            <a:r>
              <a:rPr lang="ru-RU" b="1" dirty="0" smtClean="0">
                <a:solidFill>
                  <a:srgbClr val="1DC1B1"/>
                </a:solidFill>
              </a:rPr>
              <a:t>системы</a:t>
            </a:r>
            <a:r>
              <a:rPr lang="en-US" b="1" dirty="0">
                <a:solidFill>
                  <a:srgbClr val="1DC1B1"/>
                </a:solidFill>
              </a:rPr>
              <a:t> – </a:t>
            </a:r>
            <a:r>
              <a:rPr lang="ru-RU" b="1" dirty="0">
                <a:solidFill>
                  <a:srgbClr val="1DC1B1"/>
                </a:solidFill>
              </a:rPr>
              <a:t>Битрикс24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1" y="1420931"/>
            <a:ext cx="11148204" cy="49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694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Другие </a:t>
            </a:r>
            <a:r>
              <a:rPr lang="en-US" b="1" dirty="0" smtClean="0">
                <a:solidFill>
                  <a:srgbClr val="1DC1B1"/>
                </a:solidFill>
              </a:rPr>
              <a:t>CRM </a:t>
            </a:r>
            <a:r>
              <a:rPr lang="ru-RU" b="1" dirty="0" smtClean="0">
                <a:solidFill>
                  <a:srgbClr val="1DC1B1"/>
                </a:solidFill>
              </a:rPr>
              <a:t>системы</a:t>
            </a:r>
            <a:r>
              <a:rPr lang="en-US" b="1" dirty="0">
                <a:solidFill>
                  <a:srgbClr val="1DC1B1"/>
                </a:solidFill>
              </a:rPr>
              <a:t> – </a:t>
            </a:r>
            <a:r>
              <a:rPr lang="en-US" b="1" dirty="0" err="1" smtClean="0">
                <a:solidFill>
                  <a:srgbClr val="1DC1B1"/>
                </a:solidFill>
              </a:rPr>
              <a:t>SalesForce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75" y="1181820"/>
            <a:ext cx="9271391" cy="54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Получение заявки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11" y="1619900"/>
            <a:ext cx="5432067" cy="47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694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Другие </a:t>
            </a:r>
            <a:r>
              <a:rPr lang="en-US" b="1" dirty="0" smtClean="0">
                <a:solidFill>
                  <a:srgbClr val="1DC1B1"/>
                </a:solidFill>
              </a:rPr>
              <a:t>CRM </a:t>
            </a:r>
            <a:r>
              <a:rPr lang="ru-RU" b="1" dirty="0" smtClean="0">
                <a:solidFill>
                  <a:srgbClr val="1DC1B1"/>
                </a:solidFill>
              </a:rPr>
              <a:t>системы</a:t>
            </a:r>
            <a:r>
              <a:rPr lang="en-US" b="1" dirty="0">
                <a:solidFill>
                  <a:srgbClr val="1DC1B1"/>
                </a:solidFill>
              </a:rPr>
              <a:t> – </a:t>
            </a:r>
            <a:r>
              <a:rPr lang="ru-RU" b="1" dirty="0" smtClean="0">
                <a:solidFill>
                  <a:srgbClr val="1DC1B1"/>
                </a:solidFill>
              </a:rPr>
              <a:t>1С-Рарус </a:t>
            </a:r>
            <a:r>
              <a:rPr lang="en-US" b="1" dirty="0">
                <a:solidFill>
                  <a:srgbClr val="1DC1B1"/>
                </a:solidFill>
              </a:rPr>
              <a:t>CRM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52" y="1277811"/>
            <a:ext cx="7532156" cy="50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Спасибо за внимание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1DC1B1"/>
                </a:solidFill>
              </a:rPr>
              <a:t>Илья Ершов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011"/>
            <a:ext cx="10515600" cy="34919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ershov.ilya@gmail.com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Skype: </a:t>
            </a:r>
            <a:r>
              <a:rPr lang="en-US" b="1" dirty="0" err="1" smtClean="0"/>
              <a:t>ershov.ilya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hlinkClick r:id="rId3"/>
              </a:rPr>
              <a:t>www.ershov.pw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69869" y="767358"/>
            <a:ext cx="2883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Ссылки и дополнительные</a:t>
            </a:r>
          </a:p>
          <a:p>
            <a:pPr algn="r"/>
            <a:r>
              <a:rPr lang="ru-RU" b="1" dirty="0" smtClean="0"/>
              <a:t>материалы на странице:</a:t>
            </a:r>
            <a:br>
              <a:rPr lang="ru-RU" b="1" dirty="0" smtClean="0"/>
            </a:br>
            <a:r>
              <a:rPr lang="ru-RU" b="1" dirty="0">
                <a:solidFill>
                  <a:srgbClr val="1DC1B1"/>
                </a:solidFill>
              </a:rPr>
              <a:t>//</a:t>
            </a:r>
            <a:r>
              <a:rPr lang="en-US" b="1" dirty="0">
                <a:solidFill>
                  <a:srgbClr val="1DC1B1"/>
                </a:solidFill>
              </a:rPr>
              <a:t>j.mp/</a:t>
            </a:r>
            <a:r>
              <a:rPr lang="en-US" b="1" dirty="0" err="1">
                <a:solidFill>
                  <a:srgbClr val="1DC1B1"/>
                </a:solidFill>
              </a:rPr>
              <a:t>mfpa</a:t>
            </a:r>
            <a:r>
              <a:rPr lang="en-US" b="1" dirty="0">
                <a:solidFill>
                  <a:srgbClr val="1DC1B1"/>
                </a:solidFill>
              </a:rPr>
              <a:t>-links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Получение заявки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7747" y="1345287"/>
            <a:ext cx="6426558" cy="536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Новая заявка в </a:t>
            </a:r>
            <a:r>
              <a:rPr lang="en-US" b="1" dirty="0" smtClean="0">
                <a:solidFill>
                  <a:srgbClr val="1DC1B1"/>
                </a:solidFill>
              </a:rPr>
              <a:t>CRM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04" y="1576518"/>
            <a:ext cx="9328030" cy="4849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6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История сделки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4019"/>
            <a:ext cx="10552981" cy="469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История сделки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3" y="1392088"/>
            <a:ext cx="10733080" cy="454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История сделки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1439069"/>
            <a:ext cx="98869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245</Words>
  <Application>Microsoft Office PowerPoint</Application>
  <PresentationFormat>Широкоэкранный</PresentationFormat>
  <Paragraphs>78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Тема Office</vt:lpstr>
      <vt:lpstr>Сайт – amoCRM – IP-телефония</vt:lpstr>
      <vt:lpstr>Что такое CRM?</vt:lpstr>
      <vt:lpstr>Захват лидов (заявок) с сайта</vt:lpstr>
      <vt:lpstr>Получение заявки</vt:lpstr>
      <vt:lpstr>Получение заявки</vt:lpstr>
      <vt:lpstr>Новая заявка в CRM</vt:lpstr>
      <vt:lpstr>История сделки</vt:lpstr>
      <vt:lpstr>История сделки</vt:lpstr>
      <vt:lpstr>История сделки</vt:lpstr>
      <vt:lpstr>Статусы сделки</vt:lpstr>
      <vt:lpstr>Статусы сделки</vt:lpstr>
      <vt:lpstr>База контактов</vt:lpstr>
      <vt:lpstr>Интеграция с телефонией</vt:lpstr>
      <vt:lpstr>Интеграция с IP-телефонией</vt:lpstr>
      <vt:lpstr>Интеграция с IP-телефонией</vt:lpstr>
      <vt:lpstr>Речевые скрипты</vt:lpstr>
      <vt:lpstr>Речевые скрипты</vt:lpstr>
      <vt:lpstr>Речевые скрипты</vt:lpstr>
      <vt:lpstr>Речевые скрипты</vt:lpstr>
      <vt:lpstr>Речевые скрипты</vt:lpstr>
      <vt:lpstr>Речевые скрипты</vt:lpstr>
      <vt:lpstr>Аналитика в CRM</vt:lpstr>
      <vt:lpstr>Траффик в воронку</vt:lpstr>
      <vt:lpstr>Траффик в воронку</vt:lpstr>
      <vt:lpstr>UTM-метки</vt:lpstr>
      <vt:lpstr>UTM-метки</vt:lpstr>
      <vt:lpstr>UTM-метки в Метрике</vt:lpstr>
      <vt:lpstr>История сделки – источник сделки</vt:lpstr>
      <vt:lpstr>Источники трафика</vt:lpstr>
      <vt:lpstr>Источники трафика</vt:lpstr>
      <vt:lpstr>Под капотом – интеграция через API</vt:lpstr>
      <vt:lpstr>Под капотом</vt:lpstr>
      <vt:lpstr>Под капотом</vt:lpstr>
      <vt:lpstr>Что можно интегрировать через API?</vt:lpstr>
      <vt:lpstr>Другие CRM системы - retailCRM</vt:lpstr>
      <vt:lpstr>Другие CRM системы – Битрикс24</vt:lpstr>
      <vt:lpstr>Другие CRM системы – Битрикс24</vt:lpstr>
      <vt:lpstr>Другие CRM системы – Битрикс24</vt:lpstr>
      <vt:lpstr>Другие CRM системы – SalesForce</vt:lpstr>
      <vt:lpstr>Другие CRM системы – 1С-Рарус CRM</vt:lpstr>
      <vt:lpstr>Спасибо за внимание</vt:lpstr>
      <vt:lpstr>Илья Ершов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30</cp:revision>
  <dcterms:created xsi:type="dcterms:W3CDTF">2015-05-12T06:51:14Z</dcterms:created>
  <dcterms:modified xsi:type="dcterms:W3CDTF">2015-08-03T10:16:21Z</dcterms:modified>
</cp:coreProperties>
</file>