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8" r:id="rId4"/>
    <p:sldId id="266" r:id="rId5"/>
    <p:sldId id="267" r:id="rId6"/>
    <p:sldId id="268" r:id="rId7"/>
    <p:sldId id="269" r:id="rId8"/>
    <p:sldId id="270" r:id="rId9"/>
    <p:sldId id="271" r:id="rId10"/>
    <p:sldId id="277" r:id="rId11"/>
    <p:sldId id="272" r:id="rId12"/>
    <p:sldId id="279" r:id="rId13"/>
    <p:sldId id="280" r:id="rId14"/>
    <p:sldId id="281" r:id="rId15"/>
    <p:sldId id="283" r:id="rId16"/>
    <p:sldId id="282" r:id="rId17"/>
    <p:sldId id="284" r:id="rId18"/>
    <p:sldId id="273" r:id="rId19"/>
    <p:sldId id="286" r:id="rId20"/>
    <p:sldId id="287" r:id="rId21"/>
    <p:sldId id="288" r:id="rId22"/>
    <p:sldId id="293" r:id="rId23"/>
    <p:sldId id="289" r:id="rId24"/>
    <p:sldId id="285" r:id="rId25"/>
    <p:sldId id="274" r:id="rId26"/>
    <p:sldId id="275" r:id="rId27"/>
    <p:sldId id="291" r:id="rId28"/>
    <p:sldId id="276" r:id="rId29"/>
    <p:sldId id="290" r:id="rId30"/>
    <p:sldId id="292" r:id="rId31"/>
    <p:sldId id="294" r:id="rId32"/>
    <p:sldId id="295" r:id="rId33"/>
    <p:sldId id="296" r:id="rId34"/>
    <p:sldId id="297" r:id="rId35"/>
    <p:sldId id="30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8" r:id="rId46"/>
    <p:sldId id="309" r:id="rId47"/>
    <p:sldId id="262" r:id="rId48"/>
    <p:sldId id="263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DC1B1"/>
                </a:solidFill>
              </a:rPr>
              <a:t>Система </a:t>
            </a:r>
            <a:r>
              <a:rPr lang="ru-RU" b="1" dirty="0" smtClean="0">
                <a:solidFill>
                  <a:srgbClr val="1DC1B1"/>
                </a:solidFill>
              </a:rPr>
              <a:t>контроля</a:t>
            </a:r>
            <a:r>
              <a:rPr lang="en-US" b="1" dirty="0" smtClean="0">
                <a:solidFill>
                  <a:srgbClr val="1DC1B1"/>
                </a:solidFill>
              </a:rPr>
              <a:t/>
            </a:r>
            <a:br>
              <a:rPr lang="en-US" b="1" dirty="0" smtClean="0">
                <a:solidFill>
                  <a:srgbClr val="1DC1B1"/>
                </a:solidFill>
              </a:rPr>
            </a:br>
            <a:r>
              <a:rPr lang="ru-RU" b="1" dirty="0" smtClean="0">
                <a:solidFill>
                  <a:srgbClr val="1DC1B1"/>
                </a:solidFill>
              </a:rPr>
              <a:t>версий </a:t>
            </a:r>
            <a:r>
              <a:rPr lang="en-US" b="1" dirty="0" err="1">
                <a:solidFill>
                  <a:srgbClr val="1DC1B1"/>
                </a:solidFill>
              </a:rPr>
              <a:t>Git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Факультет Интернета МФПУ СИНЕРГИЯ</a:t>
            </a:r>
            <a:endParaRPr lang="en-US" b="1" dirty="0" smtClean="0"/>
          </a:p>
          <a:p>
            <a:r>
              <a:rPr lang="ru-RU" b="1" dirty="0"/>
              <a:t>Курс «Веб-разработка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Илья Ершов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Система контроля версий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92485" y="365125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/>
              <a:t>CodeSchool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</a:t>
            </a:r>
            <a:r>
              <a:rPr lang="en-US" sz="2800" b="1" dirty="0">
                <a:solidFill>
                  <a:srgbClr val="1DC1B1"/>
                </a:solidFill>
              </a:rPr>
              <a:t>j.mp/</a:t>
            </a:r>
            <a:r>
              <a:rPr lang="ru-RU" sz="2800" b="1" dirty="0">
                <a:solidFill>
                  <a:srgbClr val="1DC1B1"/>
                </a:solidFill>
              </a:rPr>
              <a:t>школа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4592" y="1337094"/>
            <a:ext cx="5662816" cy="52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Социальная сеть </a:t>
            </a:r>
            <a:r>
              <a:rPr lang="en-US" b="1" dirty="0" smtClean="0">
                <a:solidFill>
                  <a:srgbClr val="1DC1B1"/>
                </a:solidFill>
              </a:rPr>
              <a:t>GitHub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27" y="1319232"/>
            <a:ext cx="9615346" cy="5366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2485" y="365125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GitHub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//github.com</a:t>
            </a:r>
            <a:endParaRPr lang="ru-RU" sz="2800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Социальная сеть </a:t>
            </a:r>
            <a:r>
              <a:rPr lang="en-US" b="1" dirty="0" smtClean="0">
                <a:solidFill>
                  <a:srgbClr val="1DC1B1"/>
                </a:solidFill>
              </a:rPr>
              <a:t>GitHub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92485" y="365125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GitHub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//github.com</a:t>
            </a:r>
            <a:endParaRPr lang="ru-RU" sz="2800" b="1" dirty="0">
              <a:solidFill>
                <a:srgbClr val="1DC1B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72" y="1110167"/>
            <a:ext cx="6394456" cy="564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Социальная сеть </a:t>
            </a:r>
            <a:r>
              <a:rPr lang="en-US" b="1" dirty="0" smtClean="0">
                <a:solidFill>
                  <a:srgbClr val="1DC1B1"/>
                </a:solidFill>
              </a:rPr>
              <a:t>GitHub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92485" y="365125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GitHub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//github.com</a:t>
            </a:r>
            <a:endParaRPr lang="ru-RU" sz="2800" b="1" dirty="0">
              <a:solidFill>
                <a:srgbClr val="1DC1B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0818" y="1121434"/>
            <a:ext cx="6430364" cy="53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Проект в </a:t>
            </a:r>
            <a:r>
              <a:rPr lang="en-US" b="1" dirty="0" smtClean="0">
                <a:solidFill>
                  <a:srgbClr val="1DC1B1"/>
                </a:solidFill>
              </a:rPr>
              <a:t>GitHub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92485" y="365125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GitHub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//github.com</a:t>
            </a:r>
            <a:endParaRPr lang="ru-RU" sz="2800" b="1" dirty="0">
              <a:solidFill>
                <a:srgbClr val="1DC1B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27" y="1420037"/>
            <a:ext cx="8146660" cy="511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Проект в </a:t>
            </a:r>
            <a:r>
              <a:rPr lang="en-US" b="1" dirty="0" smtClean="0">
                <a:solidFill>
                  <a:srgbClr val="1DC1B1"/>
                </a:solidFill>
              </a:rPr>
              <a:t>GitHub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65014" y="170143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GitHub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//github.com</a:t>
            </a:r>
            <a:endParaRPr lang="ru-RU" sz="2800" b="1" dirty="0">
              <a:solidFill>
                <a:srgbClr val="1DC1B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95" y="1121434"/>
            <a:ext cx="10085010" cy="55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Проект в </a:t>
            </a:r>
            <a:r>
              <a:rPr lang="en-US" b="1" dirty="0" smtClean="0">
                <a:solidFill>
                  <a:srgbClr val="1DC1B1"/>
                </a:solidFill>
              </a:rPr>
              <a:t>GitHub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403036" y="97707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GitHub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//modx.com</a:t>
            </a:r>
            <a:endParaRPr lang="ru-RU" sz="2800" b="1" dirty="0">
              <a:solidFill>
                <a:srgbClr val="1DC1B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8575"/>
            <a:ext cx="12192001" cy="55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72" y="385193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Участники проекта в </a:t>
            </a:r>
            <a:r>
              <a:rPr lang="en-US" b="1" dirty="0" smtClean="0">
                <a:solidFill>
                  <a:srgbClr val="1DC1B1"/>
                </a:solidFill>
              </a:rPr>
              <a:t>GitHub</a:t>
            </a:r>
            <a:r>
              <a:rPr lang="ru-RU" b="1" dirty="0" smtClean="0">
                <a:solidFill>
                  <a:srgbClr val="1DC1B1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110 человек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8915" y="187395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GitHub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//github.com</a:t>
            </a:r>
            <a:endParaRPr lang="ru-RU" sz="2800" b="1" dirty="0">
              <a:solidFill>
                <a:srgbClr val="1DC1B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502"/>
            <a:ext cx="12192000" cy="571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GitHub: </a:t>
            </a:r>
            <a:r>
              <a:rPr lang="ru-RU" b="1" dirty="0" smtClean="0">
                <a:solidFill>
                  <a:srgbClr val="1DC1B1"/>
                </a:solidFill>
              </a:rPr>
              <a:t>графики активности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342651" y="178769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GitHub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//github.com</a:t>
            </a:r>
            <a:endParaRPr lang="ru-RU" sz="2800" b="1" dirty="0">
              <a:solidFill>
                <a:srgbClr val="1DC1B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54" y="1121434"/>
            <a:ext cx="6964093" cy="563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GitHub: </a:t>
            </a:r>
            <a:r>
              <a:rPr lang="ru-RU" b="1" dirty="0" smtClean="0">
                <a:solidFill>
                  <a:srgbClr val="1DC1B1"/>
                </a:solidFill>
              </a:rPr>
              <a:t>по дням недели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342651" y="178769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GitHub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//github.com</a:t>
            </a:r>
            <a:endParaRPr lang="ru-RU" sz="2800" b="1" dirty="0">
              <a:solidFill>
                <a:srgbClr val="1DC1B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55" y="1121434"/>
            <a:ext cx="8883770" cy="57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Что такое система контроля версий</a:t>
            </a:r>
            <a:r>
              <a:rPr lang="en-US" b="1" dirty="0" smtClean="0">
                <a:solidFill>
                  <a:srgbClr val="1DC1B1"/>
                </a:solidFill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Позволяет сохранять состояния программного кода</a:t>
            </a:r>
          </a:p>
          <a:p>
            <a:r>
              <a:rPr lang="ru-RU" dirty="0" smtClean="0"/>
              <a:t>Позволяет маркировать версии программного продукта на всех этапах его развития</a:t>
            </a:r>
          </a:p>
          <a:p>
            <a:r>
              <a:rPr lang="ru-RU" dirty="0" smtClean="0"/>
              <a:t>Даёт контроль над ветками</a:t>
            </a:r>
            <a:endParaRPr lang="en-US" dirty="0" smtClean="0"/>
          </a:p>
          <a:p>
            <a:pPr lvl="1"/>
            <a:r>
              <a:rPr lang="ru-RU" dirty="0" smtClean="0"/>
              <a:t>Можно переключаться и тестировать разные версии кода</a:t>
            </a:r>
            <a:endParaRPr lang="en-US" dirty="0" smtClean="0"/>
          </a:p>
          <a:p>
            <a:pPr lvl="1"/>
            <a:r>
              <a:rPr lang="ru-RU" dirty="0" smtClean="0"/>
              <a:t>Можно выполнять слияния разных веток кода</a:t>
            </a:r>
          </a:p>
          <a:p>
            <a:r>
              <a:rPr lang="ru-RU" dirty="0" smtClean="0"/>
              <a:t>Позволяет выполнять совместную разработку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1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GitHub: </a:t>
            </a:r>
            <a:r>
              <a:rPr lang="ru-RU" b="1" dirty="0" smtClean="0">
                <a:solidFill>
                  <a:srgbClr val="1DC1B1"/>
                </a:solidFill>
              </a:rPr>
              <a:t>ветки развития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394410" y="39997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GitHub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//github.com</a:t>
            </a:r>
            <a:endParaRPr lang="ru-RU" sz="2800" b="1" dirty="0">
              <a:solidFill>
                <a:srgbClr val="1DC1B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015" y="1278779"/>
            <a:ext cx="10203971" cy="55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856" y="237795"/>
            <a:ext cx="10515600" cy="756309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GitHub: fork (</a:t>
            </a:r>
            <a:r>
              <a:rPr lang="ru-RU" b="1" dirty="0" smtClean="0">
                <a:solidFill>
                  <a:srgbClr val="1DC1B1"/>
                </a:solidFill>
              </a:rPr>
              <a:t>вилка</a:t>
            </a:r>
            <a:r>
              <a:rPr lang="en-US" b="1" dirty="0" smtClean="0">
                <a:solidFill>
                  <a:srgbClr val="1DC1B1"/>
                </a:solidFill>
              </a:rPr>
              <a:t>) -</a:t>
            </a:r>
            <a:r>
              <a:rPr lang="ru-RU" b="1" dirty="0" smtClean="0">
                <a:solidFill>
                  <a:srgbClr val="1DC1B1"/>
                </a:solidFill>
              </a:rPr>
              <a:t> разветвление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394410" y="39997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GitHub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//github.com</a:t>
            </a:r>
            <a:endParaRPr lang="ru-RU" sz="2800" b="1" dirty="0">
              <a:solidFill>
                <a:srgbClr val="1DC1B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0" y="994104"/>
            <a:ext cx="7958681" cy="58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856" y="237795"/>
            <a:ext cx="10515600" cy="756309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GitHub: fork (</a:t>
            </a:r>
            <a:r>
              <a:rPr lang="ru-RU" b="1" dirty="0" smtClean="0">
                <a:solidFill>
                  <a:srgbClr val="1DC1B1"/>
                </a:solidFill>
              </a:rPr>
              <a:t>вилка</a:t>
            </a:r>
            <a:r>
              <a:rPr lang="en-US" b="1" dirty="0" smtClean="0">
                <a:solidFill>
                  <a:srgbClr val="1DC1B1"/>
                </a:solidFill>
              </a:rPr>
              <a:t>) -</a:t>
            </a:r>
            <a:r>
              <a:rPr lang="ru-RU" b="1" dirty="0" smtClean="0">
                <a:solidFill>
                  <a:srgbClr val="1DC1B1"/>
                </a:solidFill>
              </a:rPr>
              <a:t> разветвление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394410" y="39997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GitHub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//github.com</a:t>
            </a:r>
            <a:endParaRPr lang="ru-RU" sz="2800" b="1" dirty="0">
              <a:solidFill>
                <a:srgbClr val="1DC1B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432"/>
            <a:ext cx="12160574" cy="57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856" y="237795"/>
            <a:ext cx="10515600" cy="756309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GitHub: </a:t>
            </a:r>
            <a:r>
              <a:rPr lang="ru-RU" b="1" dirty="0" smtClean="0">
                <a:solidFill>
                  <a:srgbClr val="1DC1B1"/>
                </a:solidFill>
              </a:rPr>
              <a:t>клонирование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394410" y="39997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GitHub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//github.com</a:t>
            </a:r>
            <a:endParaRPr lang="ru-RU" sz="2800" b="1" dirty="0">
              <a:solidFill>
                <a:srgbClr val="1DC1B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47" y="929789"/>
            <a:ext cx="9514306" cy="59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Установка </a:t>
            </a:r>
            <a:r>
              <a:rPr lang="en-US" b="1" dirty="0" err="1" smtClean="0">
                <a:solidFill>
                  <a:srgbClr val="1DC1B1"/>
                </a:solidFill>
              </a:rPr>
              <a:t>Git</a:t>
            </a:r>
            <a:r>
              <a:rPr lang="ru-RU" b="1" dirty="0" smtClean="0">
                <a:solidFill>
                  <a:srgbClr val="1DC1B1"/>
                </a:solidFill>
              </a:rPr>
              <a:t> с </a:t>
            </a:r>
            <a:r>
              <a:rPr lang="en-US" b="1" dirty="0" smtClean="0">
                <a:solidFill>
                  <a:srgbClr val="1DC1B1"/>
                </a:solidFill>
              </a:rPr>
              <a:t>GitHub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92485" y="365125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GitHub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//github.com</a:t>
            </a:r>
            <a:endParaRPr lang="ru-RU" sz="2800" b="1" dirty="0">
              <a:solidFill>
                <a:srgbClr val="1DC1B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00" y="1254235"/>
            <a:ext cx="7946001" cy="55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Консольная утилита </a:t>
            </a:r>
            <a:r>
              <a:rPr lang="en-US" b="1" dirty="0" err="1" smtClean="0">
                <a:solidFill>
                  <a:srgbClr val="1DC1B1"/>
                </a:solidFill>
              </a:rPr>
              <a:t>Git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56" y="1385561"/>
            <a:ext cx="7024328" cy="4685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2485" y="365125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GitHub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//github.com</a:t>
            </a:r>
            <a:endParaRPr lang="ru-RU" sz="2800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Создание пустого </a:t>
            </a:r>
            <a:r>
              <a:rPr lang="ru-RU" b="1" dirty="0" err="1" smtClean="0">
                <a:solidFill>
                  <a:srgbClr val="1DC1B1"/>
                </a:solidFill>
              </a:rPr>
              <a:t>репозитория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8581"/>
            <a:ext cx="12198535" cy="48394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649" y="185373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Простые консольные команды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685" y="4339088"/>
            <a:ext cx="114386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DC1B1"/>
                </a:solidFill>
              </a:rPr>
              <a:t>cd </a:t>
            </a:r>
            <a:r>
              <a:rPr lang="en-US" sz="2800" dirty="0" smtClean="0">
                <a:solidFill>
                  <a:srgbClr val="7030A0"/>
                </a:solidFill>
              </a:rPr>
              <a:t>&lt;</a:t>
            </a:r>
            <a:r>
              <a:rPr lang="ru-RU" sz="2800" dirty="0" smtClean="0">
                <a:solidFill>
                  <a:srgbClr val="7030A0"/>
                </a:solidFill>
              </a:rPr>
              <a:t>путь</a:t>
            </a:r>
            <a:r>
              <a:rPr lang="en-US" sz="2800" dirty="0" smtClean="0">
                <a:solidFill>
                  <a:srgbClr val="7030A0"/>
                </a:solidFill>
              </a:rPr>
              <a:t>&gt; </a:t>
            </a:r>
            <a:r>
              <a:rPr lang="en-US" sz="2800" dirty="0" smtClean="0"/>
              <a:t>- </a:t>
            </a:r>
            <a:r>
              <a:rPr lang="ru-RU" sz="2800" dirty="0" smtClean="0"/>
              <a:t>перейти в директорию</a:t>
            </a:r>
          </a:p>
          <a:p>
            <a:r>
              <a:rPr lang="en-US" sz="2800" dirty="0" smtClean="0">
                <a:solidFill>
                  <a:srgbClr val="1DC1B1"/>
                </a:solidFill>
              </a:rPr>
              <a:t>cd ..</a:t>
            </a:r>
            <a:r>
              <a:rPr lang="en-US" sz="2800" dirty="0" smtClean="0"/>
              <a:t> – </a:t>
            </a:r>
            <a:r>
              <a:rPr lang="ru-RU" sz="2800" dirty="0" smtClean="0"/>
              <a:t>перейти в папку выше</a:t>
            </a:r>
          </a:p>
          <a:p>
            <a:r>
              <a:rPr lang="en-US" sz="2800" dirty="0" err="1" smtClean="0">
                <a:solidFill>
                  <a:srgbClr val="1DC1B1"/>
                </a:solidFill>
              </a:rPr>
              <a:t>dir</a:t>
            </a:r>
            <a:r>
              <a:rPr lang="en-US" sz="2800" dirty="0" smtClean="0"/>
              <a:t> – </a:t>
            </a:r>
            <a:r>
              <a:rPr lang="ru-RU" sz="2800" dirty="0" smtClean="0"/>
              <a:t>посмотреть содержимое папки</a:t>
            </a:r>
            <a:endParaRPr lang="ru-RU" sz="2800" dirty="0"/>
          </a:p>
          <a:p>
            <a:r>
              <a:rPr lang="en-US" sz="2800" dirty="0" err="1" smtClean="0">
                <a:solidFill>
                  <a:srgbClr val="1DC1B1"/>
                </a:solidFill>
              </a:rPr>
              <a:t>mkdir</a:t>
            </a:r>
            <a:r>
              <a:rPr lang="en-US" sz="2800" dirty="0" smtClean="0">
                <a:solidFill>
                  <a:srgbClr val="1DC1B1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&lt;</a:t>
            </a:r>
            <a:r>
              <a:rPr lang="ru-RU" sz="2800" dirty="0" smtClean="0">
                <a:solidFill>
                  <a:srgbClr val="7030A0"/>
                </a:solidFill>
              </a:rPr>
              <a:t>имя папки</a:t>
            </a:r>
            <a:r>
              <a:rPr lang="en-US" sz="2800" dirty="0" smtClean="0">
                <a:solidFill>
                  <a:srgbClr val="7030A0"/>
                </a:solidFill>
              </a:rPr>
              <a:t>&gt;</a:t>
            </a:r>
            <a:r>
              <a:rPr lang="en-US" sz="2800" dirty="0" smtClean="0"/>
              <a:t> - </a:t>
            </a:r>
            <a:r>
              <a:rPr lang="ru-RU" sz="2800" dirty="0" smtClean="0"/>
              <a:t>создать папку с именем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6685" y="980710"/>
            <a:ext cx="11438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</a:t>
            </a:r>
            <a:r>
              <a:rPr lang="en-US" sz="2400" dirty="0" smtClean="0"/>
              <a:t>Windows </a:t>
            </a:r>
            <a:r>
              <a:rPr lang="ru-RU" sz="2400" dirty="0" smtClean="0"/>
              <a:t>консоль можно открыть</a:t>
            </a:r>
            <a:r>
              <a:rPr lang="en-US" sz="2400" dirty="0" smtClean="0"/>
              <a:t> </a:t>
            </a:r>
            <a:r>
              <a:rPr lang="ru-RU" sz="2400" dirty="0" smtClean="0"/>
              <a:t>комбинацией клавиш </a:t>
            </a:r>
            <a:r>
              <a:rPr lang="en-US" sz="2400" dirty="0" smtClean="0">
                <a:solidFill>
                  <a:srgbClr val="7030A0"/>
                </a:solidFill>
              </a:rPr>
              <a:t>Win + R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2400" dirty="0" smtClean="0"/>
              <a:t>Выполнив команду </a:t>
            </a:r>
            <a:r>
              <a:rPr lang="en-US" sz="2400" dirty="0" err="1" smtClean="0">
                <a:solidFill>
                  <a:srgbClr val="7030A0"/>
                </a:solidFill>
              </a:rPr>
              <a:t>cmd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85" y="2051460"/>
            <a:ext cx="42386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Создание пустого </a:t>
            </a:r>
            <a:r>
              <a:rPr lang="ru-RU" b="1" dirty="0" err="1" smtClean="0">
                <a:solidFill>
                  <a:srgbClr val="1DC1B1"/>
                </a:solidFill>
              </a:rPr>
              <a:t>репозитория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/>
          <a:stretch/>
        </p:blipFill>
        <p:spPr>
          <a:xfrm>
            <a:off x="77638" y="2994296"/>
            <a:ext cx="11999344" cy="3863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79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Новый файл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66" y="1064057"/>
            <a:ext cx="8005313" cy="57939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6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Какие система контроля версий бывают</a:t>
            </a:r>
            <a:r>
              <a:rPr lang="en-US" b="1" dirty="0" smtClean="0">
                <a:solidFill>
                  <a:srgbClr val="1DC1B1"/>
                </a:solidFill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endParaRPr lang="en-US" dirty="0" smtClean="0"/>
          </a:p>
          <a:p>
            <a:r>
              <a:rPr lang="en-US" dirty="0" smtClean="0"/>
              <a:t>Mercurial</a:t>
            </a:r>
          </a:p>
          <a:p>
            <a:r>
              <a:rPr lang="en-US" dirty="0" smtClean="0"/>
              <a:t>SVN</a:t>
            </a:r>
          </a:p>
          <a:p>
            <a:r>
              <a:rPr lang="en-US" dirty="0" smtClean="0"/>
              <a:t>Perforce</a:t>
            </a:r>
          </a:p>
          <a:p>
            <a:r>
              <a:rPr lang="en-US" dirty="0" smtClean="0"/>
              <a:t>Subversion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4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Пустой файл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23049"/>
            <a:ext cx="12191999" cy="403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Состояние </a:t>
            </a:r>
            <a:r>
              <a:rPr lang="ru-RU" b="1" dirty="0" err="1" smtClean="0">
                <a:solidFill>
                  <a:srgbClr val="1DC1B1"/>
                </a:solidFill>
              </a:rPr>
              <a:t>репозитория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438" y="1121434"/>
            <a:ext cx="1180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Обнаружен новый файл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62928"/>
            <a:ext cx="12192000" cy="45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Состояние </a:t>
            </a:r>
            <a:r>
              <a:rPr lang="ru-RU" b="1" dirty="0" err="1" smtClean="0">
                <a:solidFill>
                  <a:srgbClr val="1DC1B1"/>
                </a:solidFill>
              </a:rPr>
              <a:t>репозитория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438" y="1121434"/>
            <a:ext cx="1180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Добавление новых файлов в индекс отслеживания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81223"/>
            <a:ext cx="12191842" cy="39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Сохранение состояния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438" y="1121434"/>
            <a:ext cx="118095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Для сохранения состояния кода используется команда </a:t>
            </a:r>
            <a:r>
              <a:rPr lang="en-US" sz="3200" b="1" dirty="0" smtClean="0">
                <a:solidFill>
                  <a:srgbClr val="0070C0"/>
                </a:solidFill>
              </a:rPr>
              <a:t>commit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200" dirty="0" smtClean="0"/>
              <a:t>(чтобы не путать с командой </a:t>
            </a:r>
            <a:r>
              <a:rPr lang="en-US" sz="3200" dirty="0" smtClean="0"/>
              <a:t>Save</a:t>
            </a:r>
            <a:r>
              <a:rPr lang="ru-RU" sz="3200" dirty="0" smtClean="0"/>
              <a:t>, например сохранить файл)</a:t>
            </a:r>
          </a:p>
          <a:p>
            <a:endParaRPr lang="ru-RU" sz="3200" dirty="0" smtClean="0"/>
          </a:p>
          <a:p>
            <a:r>
              <a:rPr lang="ru-RU" sz="3200" dirty="0" smtClean="0"/>
              <a:t>По-простому можно запомнить действие как </a:t>
            </a:r>
            <a:r>
              <a:rPr lang="en-US" sz="3200" b="1" dirty="0" smtClean="0">
                <a:solidFill>
                  <a:srgbClr val="0070C0"/>
                </a:solidFill>
              </a:rPr>
              <a:t>SAVE GAME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69497"/>
            <a:ext cx="12198535" cy="30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>
                <a:solidFill>
                  <a:srgbClr val="1DC1B1"/>
                </a:solidFill>
              </a:rPr>
              <a:t>Сохранение состояния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438" y="1121434"/>
            <a:ext cx="1180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такое </a:t>
            </a:r>
            <a:r>
              <a:rPr lang="en-US" sz="3200" dirty="0" smtClean="0">
                <a:solidFill>
                  <a:srgbClr val="0070C0"/>
                </a:solidFill>
              </a:rPr>
              <a:t>COMMIT</a:t>
            </a:r>
            <a:r>
              <a:rPr lang="en-US" sz="3200" dirty="0" smtClean="0"/>
              <a:t>?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1" y="1792473"/>
            <a:ext cx="11318539" cy="392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Состояние </a:t>
            </a:r>
            <a:r>
              <a:rPr lang="ru-RU" b="1" dirty="0" err="1" smtClean="0">
                <a:solidFill>
                  <a:srgbClr val="1DC1B1"/>
                </a:solidFill>
              </a:rPr>
              <a:t>репозитория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438" y="1121434"/>
            <a:ext cx="1180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Изменения в файле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52128"/>
            <a:ext cx="12192000" cy="440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Состояние </a:t>
            </a:r>
            <a:r>
              <a:rPr lang="ru-RU" b="1" dirty="0" err="1" smtClean="0">
                <a:solidFill>
                  <a:srgbClr val="1DC1B1"/>
                </a:solidFill>
              </a:rPr>
              <a:t>репозитория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438" y="1121434"/>
            <a:ext cx="1180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Изменения в файле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" r="3189"/>
          <a:stretch/>
        </p:blipFill>
        <p:spPr>
          <a:xfrm>
            <a:off x="0" y="3468691"/>
            <a:ext cx="12192000" cy="33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>
                <a:solidFill>
                  <a:srgbClr val="1DC1B1"/>
                </a:solidFill>
              </a:rPr>
              <a:t>Сохранение состояния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438" y="1121434"/>
            <a:ext cx="1180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Снова </a:t>
            </a:r>
            <a:r>
              <a:rPr lang="ru-RU" sz="3200" dirty="0" err="1" smtClean="0"/>
              <a:t>коммит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1219" y="4689895"/>
            <a:ext cx="11809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Ключ </a:t>
            </a:r>
            <a:r>
              <a:rPr lang="ru-RU" sz="3200" dirty="0" smtClean="0">
                <a:solidFill>
                  <a:srgbClr val="0070C0"/>
                </a:solidFill>
              </a:rPr>
              <a:t>–</a:t>
            </a:r>
            <a:r>
              <a:rPr lang="en-US" sz="3200" dirty="0" smtClean="0">
                <a:solidFill>
                  <a:srgbClr val="0070C0"/>
                </a:solidFill>
              </a:rPr>
              <a:t>a</a:t>
            </a:r>
            <a:r>
              <a:rPr lang="en-US" sz="3200" dirty="0" smtClean="0"/>
              <a:t> </a:t>
            </a:r>
            <a:r>
              <a:rPr lang="ru-RU" sz="3200" dirty="0" smtClean="0"/>
              <a:t>означает добавить изменённые файлы в индекс отслеживания изменений (</a:t>
            </a:r>
            <a:r>
              <a:rPr lang="en-US" sz="3200" dirty="0"/>
              <a:t>working </a:t>
            </a:r>
            <a:r>
              <a:rPr lang="en-US" sz="3200" dirty="0" smtClean="0"/>
              <a:t>directory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Ключ </a:t>
            </a:r>
            <a:r>
              <a:rPr lang="en-US" sz="3200" dirty="0" smtClean="0">
                <a:solidFill>
                  <a:srgbClr val="0070C0"/>
                </a:solidFill>
              </a:rPr>
              <a:t>–m</a:t>
            </a:r>
            <a:r>
              <a:rPr lang="en-US" sz="3200" dirty="0" smtClean="0"/>
              <a:t> </a:t>
            </a:r>
            <a:r>
              <a:rPr lang="ru-RU" sz="3200" dirty="0" smtClean="0"/>
              <a:t>добавить описание </a:t>
            </a:r>
            <a:r>
              <a:rPr lang="ru-RU" sz="3200" dirty="0" err="1" smtClean="0"/>
              <a:t>коммита</a:t>
            </a:r>
            <a:r>
              <a:rPr lang="ru-RU" sz="3200" dirty="0" smtClean="0"/>
              <a:t> (текст в кавычках)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501"/>
            <a:ext cx="12192000" cy="238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Состояние </a:t>
            </a:r>
            <a:r>
              <a:rPr lang="ru-RU" b="1" dirty="0" err="1" smtClean="0">
                <a:solidFill>
                  <a:srgbClr val="1DC1B1"/>
                </a:solidFill>
              </a:rPr>
              <a:t>репозитория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438" y="1121434"/>
            <a:ext cx="118095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Изменения в файле</a:t>
            </a:r>
            <a:r>
              <a:rPr lang="en-US" sz="3200" dirty="0" smtClean="0"/>
              <a:t>: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Удалили апельсины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Добавили огурцы</a:t>
            </a:r>
          </a:p>
          <a:p>
            <a:r>
              <a:rPr lang="ru-RU" sz="3200" dirty="0">
                <a:solidFill>
                  <a:srgbClr val="00B050"/>
                </a:solidFill>
              </a:rPr>
              <a:t>  </a:t>
            </a:r>
            <a:r>
              <a:rPr lang="ru-RU" sz="3200" dirty="0" smtClean="0">
                <a:solidFill>
                  <a:srgbClr val="00B050"/>
                </a:solidFill>
              </a:rPr>
              <a:t>                  помидоры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"/>
          <a:stretch/>
        </p:blipFill>
        <p:spPr>
          <a:xfrm>
            <a:off x="0" y="3459192"/>
            <a:ext cx="12192000" cy="33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Состояние </a:t>
            </a:r>
            <a:r>
              <a:rPr lang="ru-RU" b="1" dirty="0" err="1" smtClean="0">
                <a:solidFill>
                  <a:srgbClr val="1DC1B1"/>
                </a:solidFill>
              </a:rPr>
              <a:t>репозитория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438" y="1121434"/>
            <a:ext cx="1180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Изменения в файле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7162"/>
            <a:ext cx="12229939" cy="28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Полный курс в </a:t>
            </a:r>
            <a:r>
              <a:rPr lang="en-US" b="1" dirty="0" err="1" smtClean="0">
                <a:solidFill>
                  <a:srgbClr val="1DC1B1"/>
                </a:solidFill>
              </a:rPr>
              <a:t>CodeSchool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32597"/>
            <a:ext cx="10515600" cy="2944366"/>
          </a:xfrm>
        </p:spPr>
        <p:txBody>
          <a:bodyPr/>
          <a:lstStyle/>
          <a:p>
            <a:r>
              <a:rPr lang="ru-RU" dirty="0" smtClean="0"/>
              <a:t>Интерактивные онлайн уроки по веб-технологиям</a:t>
            </a:r>
          </a:p>
          <a:p>
            <a:r>
              <a:rPr lang="ru-RU" dirty="0" smtClean="0"/>
              <a:t>Программы обучения из США в актуальном тренде рынка</a:t>
            </a:r>
          </a:p>
          <a:p>
            <a:r>
              <a:rPr lang="ru-RU" dirty="0" smtClean="0"/>
              <a:t>Система непосредственного тестирования в процессе учёбы</a:t>
            </a:r>
          </a:p>
          <a:p>
            <a:r>
              <a:rPr lang="ru-RU" dirty="0" smtClean="0"/>
              <a:t>Публичная страница с подтверждением достижений и освоенных технологий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92485" y="365125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/>
              <a:t>CodeSchool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</a:t>
            </a:r>
            <a:r>
              <a:rPr lang="en-US" sz="2800" b="1" dirty="0">
                <a:solidFill>
                  <a:srgbClr val="1DC1B1"/>
                </a:solidFill>
              </a:rPr>
              <a:t>j.mp/</a:t>
            </a:r>
            <a:r>
              <a:rPr lang="ru-RU" sz="2800" b="1" dirty="0">
                <a:solidFill>
                  <a:srgbClr val="1DC1B1"/>
                </a:solidFill>
              </a:rPr>
              <a:t>школа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1418253"/>
            <a:ext cx="56007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Состояние </a:t>
            </a:r>
            <a:r>
              <a:rPr lang="ru-RU" b="1" dirty="0" err="1" smtClean="0">
                <a:solidFill>
                  <a:srgbClr val="1DC1B1"/>
                </a:solidFill>
              </a:rPr>
              <a:t>репозитория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438" y="1121434"/>
            <a:ext cx="1180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конкретно изменилось?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582"/>
            <a:ext cx="12192000" cy="381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>
                <a:solidFill>
                  <a:srgbClr val="1DC1B1"/>
                </a:solidFill>
              </a:rPr>
              <a:t>Сохранение состояния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438" y="1121434"/>
            <a:ext cx="1180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Снова </a:t>
            </a:r>
            <a:r>
              <a:rPr lang="ru-RU" sz="3200" dirty="0" err="1" smtClean="0"/>
              <a:t>коммит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6208"/>
            <a:ext cx="12198861" cy="10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Журнал </a:t>
            </a:r>
            <a:r>
              <a:rPr lang="ru-RU" b="1" dirty="0" err="1" smtClean="0">
                <a:solidFill>
                  <a:srgbClr val="1DC1B1"/>
                </a:solidFill>
              </a:rPr>
              <a:t>репозитория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973" y="999463"/>
            <a:ext cx="1180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Журнал действий в хранилище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"/>
          <a:stretch/>
        </p:blipFill>
        <p:spPr>
          <a:xfrm>
            <a:off x="536276" y="1660373"/>
            <a:ext cx="11119449" cy="511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Состояние </a:t>
            </a:r>
            <a:r>
              <a:rPr lang="ru-RU" b="1" dirty="0" err="1" smtClean="0">
                <a:solidFill>
                  <a:srgbClr val="1DC1B1"/>
                </a:solidFill>
              </a:rPr>
              <a:t>репозитория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"/>
          <a:stretch/>
        </p:blipFill>
        <p:spPr>
          <a:xfrm>
            <a:off x="0" y="3459192"/>
            <a:ext cx="12192000" cy="33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954" y="167020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Машина времени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92574" y="-1"/>
            <a:ext cx="2605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HARD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"/>
          <a:stretch/>
        </p:blipFill>
        <p:spPr>
          <a:xfrm>
            <a:off x="-1" y="872457"/>
            <a:ext cx="7772401" cy="5985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34" y="4836732"/>
            <a:ext cx="4861066" cy="2021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988060" y="1190445"/>
            <a:ext cx="3812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По-простому можно запомнить действие как </a:t>
            </a:r>
            <a:r>
              <a:rPr lang="en-US" sz="2800" b="1" dirty="0" smtClean="0">
                <a:solidFill>
                  <a:srgbClr val="0070C0"/>
                </a:solidFill>
              </a:rPr>
              <a:t>LOAD GAME</a:t>
            </a:r>
            <a:endParaRPr lang="ru-RU" sz="2800" b="1" dirty="0">
              <a:solidFill>
                <a:srgbClr val="0070C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11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Что </a:t>
            </a:r>
            <a:r>
              <a:rPr lang="ru-RU" b="1" dirty="0" smtClean="0">
                <a:solidFill>
                  <a:srgbClr val="1DC1B1"/>
                </a:solidFill>
              </a:rPr>
              <a:t>ещё</a:t>
            </a:r>
            <a:r>
              <a:rPr lang="ru-RU" b="1" dirty="0" smtClean="0">
                <a:solidFill>
                  <a:srgbClr val="1DC1B1"/>
                </a:solidFill>
              </a:rPr>
              <a:t> может </a:t>
            </a:r>
            <a:r>
              <a:rPr lang="en-US" b="1" dirty="0" err="1" smtClean="0">
                <a:solidFill>
                  <a:srgbClr val="1DC1B1"/>
                </a:solidFill>
              </a:rPr>
              <a:t>Git</a:t>
            </a:r>
            <a:r>
              <a:rPr lang="en-US" b="1" dirty="0" smtClean="0">
                <a:solidFill>
                  <a:srgbClr val="1DC1B1"/>
                </a:solidFill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Выполнять авто выгрузку файлов на веб-сервер</a:t>
            </a:r>
            <a:endParaRPr lang="ru-RU" dirty="0" smtClean="0"/>
          </a:p>
          <a:p>
            <a:r>
              <a:rPr lang="ru-RU" dirty="0" smtClean="0"/>
              <a:t>Защищать код от заражения</a:t>
            </a:r>
          </a:p>
          <a:p>
            <a:r>
              <a:rPr lang="ru-RU" dirty="0" smtClean="0"/>
              <a:t>Создавать сценарии на события </a:t>
            </a:r>
          </a:p>
          <a:p>
            <a:pPr lvl="1"/>
            <a:r>
              <a:rPr lang="ru-RU" dirty="0" smtClean="0"/>
              <a:t>Обновления</a:t>
            </a:r>
          </a:p>
          <a:p>
            <a:pPr lvl="1"/>
            <a:r>
              <a:rPr lang="ru-RU" dirty="0" smtClean="0"/>
              <a:t>Выгрузки кода</a:t>
            </a:r>
          </a:p>
          <a:p>
            <a:pPr lvl="1"/>
            <a:r>
              <a:rPr lang="ru-RU" dirty="0" err="1" smtClean="0"/>
              <a:t>Коммита</a:t>
            </a:r>
            <a:endParaRPr lang="ru-RU" dirty="0"/>
          </a:p>
          <a:p>
            <a:r>
              <a:rPr lang="ru-RU" dirty="0" smtClean="0"/>
              <a:t>Публиковать свой код, давать другим возможность улучшать его</a:t>
            </a:r>
          </a:p>
          <a:p>
            <a:r>
              <a:rPr lang="ru-RU" dirty="0" smtClean="0"/>
              <a:t>Можно создавать свои корпоративные хранилища, например </a:t>
            </a:r>
            <a:r>
              <a:rPr lang="en-US" dirty="0" err="1" smtClean="0">
                <a:solidFill>
                  <a:srgbClr val="0070C0"/>
                </a:solidFill>
              </a:rPr>
              <a:t>GitLab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4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261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Проекты поддерживающие </a:t>
            </a:r>
            <a:r>
              <a:rPr lang="en-US" b="1" dirty="0" err="1" smtClean="0">
                <a:solidFill>
                  <a:srgbClr val="1DC1B1"/>
                </a:solidFill>
              </a:rPr>
              <a:t>Git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381" y="1361990"/>
            <a:ext cx="10515600" cy="4351338"/>
          </a:xfrm>
        </p:spPr>
        <p:txBody>
          <a:bodyPr/>
          <a:lstStyle/>
          <a:p>
            <a:r>
              <a:rPr lang="en-US" dirty="0" smtClean="0"/>
              <a:t>GitHub</a:t>
            </a:r>
          </a:p>
          <a:p>
            <a:r>
              <a:rPr lang="en-US" dirty="0" err="1" smtClean="0"/>
              <a:t>Bitbucket</a:t>
            </a:r>
            <a:endParaRPr lang="en-US" dirty="0" smtClean="0"/>
          </a:p>
          <a:p>
            <a:r>
              <a:rPr lang="en-US" dirty="0" err="1" smtClean="0"/>
              <a:t>GitLab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2686"/>
          <a:stretch/>
        </p:blipFill>
        <p:spPr>
          <a:xfrm>
            <a:off x="2686275" y="2583835"/>
            <a:ext cx="7022139" cy="3667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75" y="1302435"/>
            <a:ext cx="2504282" cy="1147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67" y="1302434"/>
            <a:ext cx="3985147" cy="1147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1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Спасибо за внимание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1DC1B1"/>
                </a:solidFill>
              </a:rPr>
              <a:t>Илья Ершов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011"/>
            <a:ext cx="10515600" cy="34919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ershov.ilya@gmail.com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Skype: </a:t>
            </a:r>
            <a:r>
              <a:rPr lang="en-US" b="1" dirty="0" err="1" smtClean="0">
                <a:solidFill>
                  <a:srgbClr val="0070C0"/>
                </a:solidFill>
              </a:rPr>
              <a:t>ershov.ilya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hlinkClick r:id="rId3"/>
              </a:rPr>
              <a:t>www.ershov.pw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69869" y="767358"/>
            <a:ext cx="2883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Ссылки и дополнительные</a:t>
            </a:r>
          </a:p>
          <a:p>
            <a:pPr algn="r"/>
            <a:r>
              <a:rPr lang="ru-RU" b="1" dirty="0" smtClean="0"/>
              <a:t>материалы на странице:</a:t>
            </a:r>
            <a:br>
              <a:rPr lang="ru-RU" b="1" dirty="0" smtClean="0"/>
            </a:br>
            <a:r>
              <a:rPr lang="ru-RU" b="1" dirty="0">
                <a:solidFill>
                  <a:srgbClr val="1DC1B1"/>
                </a:solidFill>
              </a:rPr>
              <a:t>//</a:t>
            </a:r>
            <a:r>
              <a:rPr lang="en-US" b="1" dirty="0">
                <a:solidFill>
                  <a:srgbClr val="1DC1B1"/>
                </a:solidFill>
              </a:rPr>
              <a:t>j.mp/</a:t>
            </a:r>
            <a:r>
              <a:rPr lang="en-US" b="1" dirty="0" err="1">
                <a:solidFill>
                  <a:srgbClr val="1DC1B1"/>
                </a:solidFill>
              </a:rPr>
              <a:t>mfpa</a:t>
            </a:r>
            <a:r>
              <a:rPr lang="en-US" b="1" dirty="0">
                <a:solidFill>
                  <a:srgbClr val="1DC1B1"/>
                </a:solidFill>
              </a:rPr>
              <a:t>-links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>
                <a:solidFill>
                  <a:srgbClr val="1DC1B1"/>
                </a:solidFill>
              </a:rPr>
              <a:t>Навыки и знания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92485" y="365125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/>
              <a:t>CodeSchool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</a:t>
            </a:r>
            <a:r>
              <a:rPr lang="en-US" sz="2800" b="1" dirty="0">
                <a:solidFill>
                  <a:srgbClr val="1DC1B1"/>
                </a:solidFill>
              </a:rPr>
              <a:t>j.mp/</a:t>
            </a:r>
            <a:r>
              <a:rPr lang="ru-RU" sz="2800" b="1" dirty="0">
                <a:solidFill>
                  <a:srgbClr val="1DC1B1"/>
                </a:solidFill>
              </a:rPr>
              <a:t>школа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69" y="1319232"/>
            <a:ext cx="7703663" cy="5055529"/>
          </a:xfrm>
        </p:spPr>
      </p:pic>
    </p:spTree>
    <p:extLst>
      <p:ext uri="{BB962C8B-B14F-4D97-AF65-F5344CB8AC3E}">
        <p14:creationId xmlns:p14="http://schemas.microsoft.com/office/powerpoint/2010/main" val="33863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Полный курс в </a:t>
            </a:r>
            <a:r>
              <a:rPr lang="en-US" b="1" dirty="0" err="1" smtClean="0">
                <a:solidFill>
                  <a:srgbClr val="1DC1B1"/>
                </a:solidFill>
              </a:rPr>
              <a:t>CodeSchool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92485" y="365125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/>
              <a:t>CodeSchool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</a:t>
            </a:r>
            <a:r>
              <a:rPr lang="en-US" sz="2800" b="1" dirty="0">
                <a:solidFill>
                  <a:srgbClr val="1DC1B1"/>
                </a:solidFill>
              </a:rPr>
              <a:t>j.mp/</a:t>
            </a:r>
            <a:r>
              <a:rPr lang="ru-RU" sz="2800" b="1" dirty="0">
                <a:solidFill>
                  <a:srgbClr val="1DC1B1"/>
                </a:solidFill>
              </a:rPr>
              <a:t>школа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66" y="1614261"/>
            <a:ext cx="8567468" cy="4813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8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Система контроля версий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92485" y="365125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/>
              <a:t>CodeSchool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</a:t>
            </a:r>
            <a:r>
              <a:rPr lang="en-US" sz="2800" b="1" dirty="0">
                <a:solidFill>
                  <a:srgbClr val="1DC1B1"/>
                </a:solidFill>
              </a:rPr>
              <a:t>j.mp/</a:t>
            </a:r>
            <a:r>
              <a:rPr lang="ru-RU" sz="2800" b="1" dirty="0">
                <a:solidFill>
                  <a:srgbClr val="1DC1B1"/>
                </a:solidFill>
              </a:rPr>
              <a:t>школа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40" y="1121434"/>
            <a:ext cx="4516921" cy="55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Система контроля версий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92485" y="365125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/>
              <a:t>CodeSchool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</a:t>
            </a:r>
            <a:r>
              <a:rPr lang="en-US" sz="2800" b="1" dirty="0">
                <a:solidFill>
                  <a:srgbClr val="1DC1B1"/>
                </a:solidFill>
              </a:rPr>
              <a:t>j.mp/</a:t>
            </a:r>
            <a:r>
              <a:rPr lang="ru-RU" sz="2800" b="1" dirty="0">
                <a:solidFill>
                  <a:srgbClr val="1DC1B1"/>
                </a:solidFill>
              </a:rPr>
              <a:t>школа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9751" y="1397479"/>
            <a:ext cx="6512498" cy="52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Система контроля версий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92485" y="365125"/>
            <a:ext cx="245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/>
              <a:t>CodeSchool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1DC1B1"/>
                </a:solidFill>
              </a:rPr>
              <a:t>//</a:t>
            </a:r>
            <a:r>
              <a:rPr lang="en-US" sz="2800" b="1" dirty="0">
                <a:solidFill>
                  <a:srgbClr val="1DC1B1"/>
                </a:solidFill>
              </a:rPr>
              <a:t>j.mp/</a:t>
            </a:r>
            <a:r>
              <a:rPr lang="ru-RU" sz="2800" b="1" dirty="0">
                <a:solidFill>
                  <a:srgbClr val="1DC1B1"/>
                </a:solidFill>
              </a:rPr>
              <a:t>школа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6321" y="1076418"/>
            <a:ext cx="5199359" cy="55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495</Words>
  <Application>Microsoft Office PowerPoint</Application>
  <PresentationFormat>Широкоэкранный</PresentationFormat>
  <Paragraphs>151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Тема Office</vt:lpstr>
      <vt:lpstr>Система контроля версий Git</vt:lpstr>
      <vt:lpstr>Что такое система контроля версий?</vt:lpstr>
      <vt:lpstr>Какие система контроля версий бывают?</vt:lpstr>
      <vt:lpstr>Полный курс в CodeSchool</vt:lpstr>
      <vt:lpstr>Навыки и знания</vt:lpstr>
      <vt:lpstr>Полный курс в CodeSchool</vt:lpstr>
      <vt:lpstr>Система контроля версий</vt:lpstr>
      <vt:lpstr>Система контроля версий</vt:lpstr>
      <vt:lpstr>Система контроля версий</vt:lpstr>
      <vt:lpstr>Система контроля версий</vt:lpstr>
      <vt:lpstr>Социальная сеть GitHub</vt:lpstr>
      <vt:lpstr>Социальная сеть GitHub</vt:lpstr>
      <vt:lpstr>Социальная сеть GitHub</vt:lpstr>
      <vt:lpstr>Проект в GitHub</vt:lpstr>
      <vt:lpstr>Проект в GitHub</vt:lpstr>
      <vt:lpstr>Проект в GitHub</vt:lpstr>
      <vt:lpstr>Участники проекта в GitHub 110 человек</vt:lpstr>
      <vt:lpstr>GitHub: графики активности</vt:lpstr>
      <vt:lpstr>GitHub: по дням недели</vt:lpstr>
      <vt:lpstr>GitHub: ветки развития</vt:lpstr>
      <vt:lpstr>GitHub: fork (вилка) - разветвление</vt:lpstr>
      <vt:lpstr>GitHub: fork (вилка) - разветвление</vt:lpstr>
      <vt:lpstr>GitHub: клонирование</vt:lpstr>
      <vt:lpstr>Установка Git с GitHub</vt:lpstr>
      <vt:lpstr>Консольная утилита Git</vt:lpstr>
      <vt:lpstr>Создание пустого репозитория</vt:lpstr>
      <vt:lpstr>Простые консольные команды</vt:lpstr>
      <vt:lpstr>Создание пустого репозитория</vt:lpstr>
      <vt:lpstr>Новый файл</vt:lpstr>
      <vt:lpstr>Пустой файл</vt:lpstr>
      <vt:lpstr>Состояние репозитория</vt:lpstr>
      <vt:lpstr>Состояние репозитория</vt:lpstr>
      <vt:lpstr>Сохранение состояния</vt:lpstr>
      <vt:lpstr>Сохранение состояния</vt:lpstr>
      <vt:lpstr>Состояние репозитория</vt:lpstr>
      <vt:lpstr>Состояние репозитория</vt:lpstr>
      <vt:lpstr>Сохранение состояния</vt:lpstr>
      <vt:lpstr>Состояние репозитория</vt:lpstr>
      <vt:lpstr>Состояние репозитория</vt:lpstr>
      <vt:lpstr>Состояние репозитория</vt:lpstr>
      <vt:lpstr>Сохранение состояния</vt:lpstr>
      <vt:lpstr>Журнал репозитория</vt:lpstr>
      <vt:lpstr>Состояние репозитория</vt:lpstr>
      <vt:lpstr>Машина времени</vt:lpstr>
      <vt:lpstr>Что ещё может Git?</vt:lpstr>
      <vt:lpstr>Проекты поддерживающие Git</vt:lpstr>
      <vt:lpstr>Спасибо за внимание</vt:lpstr>
      <vt:lpstr>Илья Ершов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66</cp:revision>
  <dcterms:created xsi:type="dcterms:W3CDTF">2015-05-12T06:51:14Z</dcterms:created>
  <dcterms:modified xsi:type="dcterms:W3CDTF">2015-08-06T12:59:43Z</dcterms:modified>
</cp:coreProperties>
</file>