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5" r:id="rId3"/>
    <p:sldId id="309" r:id="rId4"/>
    <p:sldId id="278" r:id="rId5"/>
    <p:sldId id="308" r:id="rId6"/>
    <p:sldId id="292" r:id="rId7"/>
    <p:sldId id="266" r:id="rId8"/>
    <p:sldId id="276" r:id="rId9"/>
    <p:sldId id="279" r:id="rId10"/>
    <p:sldId id="313" r:id="rId11"/>
    <p:sldId id="280" r:id="rId12"/>
    <p:sldId id="281" r:id="rId13"/>
    <p:sldId id="324" r:id="rId14"/>
    <p:sldId id="282" r:id="rId15"/>
    <p:sldId id="316" r:id="rId16"/>
    <p:sldId id="314" r:id="rId17"/>
    <p:sldId id="315" r:id="rId18"/>
    <p:sldId id="283" r:id="rId19"/>
    <p:sldId id="289" r:id="rId20"/>
    <p:sldId id="312" r:id="rId21"/>
    <p:sldId id="310" r:id="rId22"/>
    <p:sldId id="311" r:id="rId23"/>
    <p:sldId id="298" r:id="rId24"/>
    <p:sldId id="269" r:id="rId25"/>
    <p:sldId id="299" r:id="rId26"/>
    <p:sldId id="271" r:id="rId27"/>
    <p:sldId id="317" r:id="rId28"/>
    <p:sldId id="293" r:id="rId29"/>
    <p:sldId id="267" r:id="rId30"/>
    <p:sldId id="294" r:id="rId31"/>
    <p:sldId id="302" r:id="rId32"/>
    <p:sldId id="272" r:id="rId33"/>
    <p:sldId id="305" r:id="rId34"/>
    <p:sldId id="303" r:id="rId35"/>
    <p:sldId id="304" r:id="rId36"/>
    <p:sldId id="295" r:id="rId37"/>
    <p:sldId id="270" r:id="rId38"/>
    <p:sldId id="301" r:id="rId39"/>
    <p:sldId id="277" r:id="rId40"/>
    <p:sldId id="274" r:id="rId41"/>
    <p:sldId id="273" r:id="rId42"/>
    <p:sldId id="319" r:id="rId43"/>
    <p:sldId id="296" r:id="rId44"/>
    <p:sldId id="291" r:id="rId45"/>
    <p:sldId id="290" r:id="rId46"/>
    <p:sldId id="288" r:id="rId47"/>
    <p:sldId id="297" r:id="rId48"/>
    <p:sldId id="268" r:id="rId49"/>
    <p:sldId id="300" r:id="rId50"/>
    <p:sldId id="275" r:id="rId51"/>
    <p:sldId id="307" r:id="rId52"/>
    <p:sldId id="284" r:id="rId53"/>
    <p:sldId id="306" r:id="rId54"/>
    <p:sldId id="286" r:id="rId55"/>
    <p:sldId id="287" r:id="rId56"/>
    <p:sldId id="318" r:id="rId57"/>
    <p:sldId id="320" r:id="rId58"/>
    <p:sldId id="321" r:id="rId59"/>
    <p:sldId id="322" r:id="rId60"/>
    <p:sldId id="323" r:id="rId61"/>
    <p:sldId id="262" r:id="rId62"/>
    <p:sldId id="263" r:id="rId6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C1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2B5A4-A436-4CBE-B397-3BC9C03C2BAF}" type="datetimeFigureOut">
              <a:rPr lang="ru-RU" smtClean="0"/>
              <a:t>11.08.2015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17565-54F6-450A-8567-149358907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4408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2B5A4-A436-4CBE-B397-3BC9C03C2BAF}" type="datetimeFigureOut">
              <a:rPr lang="ru-RU" smtClean="0"/>
              <a:t>11.08.2015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17565-54F6-450A-8567-149358907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8628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2B5A4-A436-4CBE-B397-3BC9C03C2BAF}" type="datetimeFigureOut">
              <a:rPr lang="ru-RU" smtClean="0"/>
              <a:t>11.08.2015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17565-54F6-450A-8567-149358907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550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2B5A4-A436-4CBE-B397-3BC9C03C2BAF}" type="datetimeFigureOut">
              <a:rPr lang="ru-RU" smtClean="0"/>
              <a:t>11.08.2015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17565-54F6-450A-8567-149358907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9477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2B5A4-A436-4CBE-B397-3BC9C03C2BAF}" type="datetimeFigureOut">
              <a:rPr lang="ru-RU" smtClean="0"/>
              <a:t>11.08.2015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17565-54F6-450A-8567-149358907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5722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2B5A4-A436-4CBE-B397-3BC9C03C2BAF}" type="datetimeFigureOut">
              <a:rPr lang="ru-RU" smtClean="0"/>
              <a:t>11.08.2015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17565-54F6-450A-8567-149358907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1417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2B5A4-A436-4CBE-B397-3BC9C03C2BAF}" type="datetimeFigureOut">
              <a:rPr lang="ru-RU" smtClean="0"/>
              <a:t>11.08.2015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17565-54F6-450A-8567-149358907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5908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2B5A4-A436-4CBE-B397-3BC9C03C2BAF}" type="datetimeFigureOut">
              <a:rPr lang="ru-RU" smtClean="0"/>
              <a:t>11.08.2015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17565-54F6-450A-8567-149358907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4004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2B5A4-A436-4CBE-B397-3BC9C03C2BAF}" type="datetimeFigureOut">
              <a:rPr lang="ru-RU" smtClean="0"/>
              <a:t>11.08.2015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17565-54F6-450A-8567-149358907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7494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2B5A4-A436-4CBE-B397-3BC9C03C2BAF}" type="datetimeFigureOut">
              <a:rPr lang="ru-RU" smtClean="0"/>
              <a:t>11.08.2015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17565-54F6-450A-8567-149358907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5184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2B5A4-A436-4CBE-B397-3BC9C03C2BAF}" type="datetimeFigureOut">
              <a:rPr lang="ru-RU" smtClean="0"/>
              <a:t>11.08.2015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17565-54F6-450A-8567-149358907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1257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12B5A4-A436-4CBE-B397-3BC9C03C2BAF}" type="datetimeFigureOut">
              <a:rPr lang="ru-RU" smtClean="0"/>
              <a:t>11.08.2015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817565-54F6-450A-8567-149358907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762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://api.sypexgeo.net/json/5.255.255.55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rshov.pw/" TargetMode="External"/><Relationship Id="rId2" Type="http://schemas.openxmlformats.org/officeDocument/2006/relationships/hyperlink" Target="mailto:ershov.ilya@gmail.com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1DC1B1"/>
                </a:solidFill>
              </a:rPr>
              <a:t>Внешние </a:t>
            </a:r>
            <a:r>
              <a:rPr lang="en-US" b="1" dirty="0">
                <a:solidFill>
                  <a:srgbClr val="1DC1B1"/>
                </a:solidFill>
              </a:rPr>
              <a:t>IT </a:t>
            </a:r>
            <a:r>
              <a:rPr lang="ru-RU" b="1">
                <a:solidFill>
                  <a:srgbClr val="1DC1B1"/>
                </a:solidFill>
              </a:rPr>
              <a:t>сервисы</a:t>
            </a:r>
            <a:endParaRPr lang="ru-RU" b="1" dirty="0">
              <a:solidFill>
                <a:srgbClr val="1DC1B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Факультет Интернета МФПУ СИНЕРГИЯ</a:t>
            </a:r>
            <a:endParaRPr lang="en-US" b="1" dirty="0" smtClean="0"/>
          </a:p>
          <a:p>
            <a:r>
              <a:rPr lang="ru-RU" b="1" dirty="0"/>
              <a:t>Курс «Веб-разработка</a:t>
            </a:r>
            <a:r>
              <a:rPr lang="ru-RU" b="1" dirty="0" smtClean="0"/>
              <a:t>»</a:t>
            </a:r>
          </a:p>
          <a:p>
            <a:r>
              <a:rPr lang="ru-RU" b="1" dirty="0" smtClean="0"/>
              <a:t>Илья Ершов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66890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4298" y="150818"/>
            <a:ext cx="10515600" cy="74768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1DC1B1"/>
                </a:solidFill>
              </a:rPr>
              <a:t>callbackhunter.com</a:t>
            </a:r>
            <a:endParaRPr lang="ru-RU" b="1" dirty="0">
              <a:solidFill>
                <a:srgbClr val="1DC1B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8501"/>
            <a:ext cx="12192000" cy="5959499"/>
          </a:xfrm>
        </p:spPr>
      </p:pic>
    </p:spTree>
    <p:extLst>
      <p:ext uri="{BB962C8B-B14F-4D97-AF65-F5344CB8AC3E}">
        <p14:creationId xmlns:p14="http://schemas.microsoft.com/office/powerpoint/2010/main" val="36126746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5672" y="192597"/>
            <a:ext cx="10515600" cy="74768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1DC1B1"/>
                </a:solidFill>
              </a:rPr>
              <a:t>perezvoni.com</a:t>
            </a:r>
            <a:endParaRPr lang="ru-RU" b="1" dirty="0">
              <a:solidFill>
                <a:srgbClr val="1DC1B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1"/>
          <a:stretch/>
        </p:blipFill>
        <p:spPr>
          <a:xfrm>
            <a:off x="0" y="940280"/>
            <a:ext cx="12192000" cy="5917720"/>
          </a:xfrm>
        </p:spPr>
      </p:pic>
    </p:spTree>
    <p:extLst>
      <p:ext uri="{BB962C8B-B14F-4D97-AF65-F5344CB8AC3E}">
        <p14:creationId xmlns:p14="http://schemas.microsoft.com/office/powerpoint/2010/main" val="8723979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87487"/>
            <a:ext cx="10515600" cy="747683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1DC1B1"/>
                </a:solidFill>
              </a:rPr>
              <a:t>calltracking.ru</a:t>
            </a:r>
            <a:endParaRPr lang="ru-RU" b="1" dirty="0">
              <a:solidFill>
                <a:srgbClr val="1DC1B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7"/>
          <a:stretch/>
        </p:blipFill>
        <p:spPr>
          <a:xfrm>
            <a:off x="1709684" y="980508"/>
            <a:ext cx="8772632" cy="5722217"/>
          </a:xfrm>
        </p:spPr>
      </p:pic>
    </p:spTree>
    <p:extLst>
      <p:ext uri="{BB962C8B-B14F-4D97-AF65-F5344CB8AC3E}">
        <p14:creationId xmlns:p14="http://schemas.microsoft.com/office/powerpoint/2010/main" val="36856925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712" y="145820"/>
            <a:ext cx="10515600" cy="74768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1DC1B1"/>
                </a:solidFill>
              </a:rPr>
              <a:t>metrika.yandex.ru/promo/call</a:t>
            </a:r>
            <a:endParaRPr lang="ru-RU" b="1" dirty="0">
              <a:solidFill>
                <a:srgbClr val="1DC1B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504"/>
            <a:ext cx="12192000" cy="5957404"/>
          </a:xfrm>
        </p:spPr>
      </p:pic>
    </p:spTree>
    <p:extLst>
      <p:ext uri="{BB962C8B-B14F-4D97-AF65-F5344CB8AC3E}">
        <p14:creationId xmlns:p14="http://schemas.microsoft.com/office/powerpoint/2010/main" val="16860643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52982"/>
            <a:ext cx="10515600" cy="74768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1DC1B1"/>
                </a:solidFill>
              </a:rPr>
              <a:t>zopim.com</a:t>
            </a:r>
            <a:endParaRPr lang="ru-RU" b="1" dirty="0">
              <a:solidFill>
                <a:srgbClr val="1DC1B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1652"/>
            <a:ext cx="12192000" cy="5926347"/>
          </a:xfrm>
        </p:spPr>
      </p:pic>
    </p:spTree>
    <p:extLst>
      <p:ext uri="{BB962C8B-B14F-4D97-AF65-F5344CB8AC3E}">
        <p14:creationId xmlns:p14="http://schemas.microsoft.com/office/powerpoint/2010/main" val="8474473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52982"/>
            <a:ext cx="10515600" cy="74768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1DC1B1"/>
                </a:solidFill>
              </a:rPr>
              <a:t>zopim.com</a:t>
            </a:r>
            <a:endParaRPr lang="ru-RU" b="1" dirty="0">
              <a:solidFill>
                <a:srgbClr val="1DC1B1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" r="1540"/>
          <a:stretch/>
        </p:blipFill>
        <p:spPr>
          <a:xfrm>
            <a:off x="0" y="1773284"/>
            <a:ext cx="3648973" cy="50847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490" y="0"/>
            <a:ext cx="430151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8701" y="2744372"/>
            <a:ext cx="4678031" cy="9908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12154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52982"/>
            <a:ext cx="10515600" cy="74768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1DC1B1"/>
                </a:solidFill>
              </a:rPr>
              <a:t>zopim.com</a:t>
            </a:r>
            <a:endParaRPr lang="ru-RU" b="1" dirty="0">
              <a:solidFill>
                <a:srgbClr val="1DC1B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8363"/>
            <a:ext cx="12193374" cy="4649638"/>
          </a:xfrm>
        </p:spPr>
      </p:pic>
    </p:spTree>
    <p:extLst>
      <p:ext uri="{BB962C8B-B14F-4D97-AF65-F5344CB8AC3E}">
        <p14:creationId xmlns:p14="http://schemas.microsoft.com/office/powerpoint/2010/main" val="39393351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52982"/>
            <a:ext cx="10515600" cy="74768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1DC1B1"/>
                </a:solidFill>
              </a:rPr>
              <a:t>zopim.com</a:t>
            </a:r>
            <a:endParaRPr lang="ru-RU" b="1" dirty="0">
              <a:solidFill>
                <a:srgbClr val="1DC1B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2098"/>
            <a:ext cx="12182568" cy="4735902"/>
          </a:xfrm>
        </p:spPr>
      </p:pic>
    </p:spTree>
    <p:extLst>
      <p:ext uri="{BB962C8B-B14F-4D97-AF65-F5344CB8AC3E}">
        <p14:creationId xmlns:p14="http://schemas.microsoft.com/office/powerpoint/2010/main" val="18274342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5287" y="140838"/>
            <a:ext cx="10515600" cy="74768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1DC1B1"/>
                </a:solidFill>
              </a:rPr>
              <a:t>intercom.io</a:t>
            </a:r>
            <a:endParaRPr lang="ru-RU" b="1" dirty="0">
              <a:solidFill>
                <a:srgbClr val="1DC1B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8521"/>
            <a:ext cx="12192000" cy="5969479"/>
          </a:xfrm>
        </p:spPr>
      </p:pic>
    </p:spTree>
    <p:extLst>
      <p:ext uri="{BB962C8B-B14F-4D97-AF65-F5344CB8AC3E}">
        <p14:creationId xmlns:p14="http://schemas.microsoft.com/office/powerpoint/2010/main" val="13805382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01223"/>
            <a:ext cx="10515600" cy="74768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1DC1B1"/>
                </a:solidFill>
              </a:rPr>
              <a:t>userecho.com</a:t>
            </a:r>
            <a:endParaRPr lang="ru-RU" b="1" dirty="0">
              <a:solidFill>
                <a:srgbClr val="1DC1B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8907"/>
            <a:ext cx="12192000" cy="5909094"/>
          </a:xfrm>
        </p:spPr>
      </p:pic>
    </p:spTree>
    <p:extLst>
      <p:ext uri="{BB962C8B-B14F-4D97-AF65-F5344CB8AC3E}">
        <p14:creationId xmlns:p14="http://schemas.microsoft.com/office/powerpoint/2010/main" val="564471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7683"/>
          </a:xfrm>
        </p:spPr>
        <p:txBody>
          <a:bodyPr/>
          <a:lstStyle/>
          <a:p>
            <a:r>
              <a:rPr lang="ru-RU" dirty="0" smtClean="0">
                <a:solidFill>
                  <a:srgbClr val="1DC1B1"/>
                </a:solidFill>
              </a:rPr>
              <a:t>Направления</a:t>
            </a:r>
            <a:endParaRPr lang="ru-RU" dirty="0">
              <a:solidFill>
                <a:srgbClr val="1DC1B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68083"/>
            <a:ext cx="10515600" cy="4908880"/>
          </a:xfrm>
        </p:spPr>
        <p:txBody>
          <a:bodyPr/>
          <a:lstStyle/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Лид-менеджмент, коммуникации с аудиторией</a:t>
            </a:r>
          </a:p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Рассылки</a:t>
            </a:r>
          </a:p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Социальные сети</a:t>
            </a:r>
          </a:p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Управление проектами и командой</a:t>
            </a:r>
          </a:p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Внешние базы данных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вычислительная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логика</a:t>
            </a:r>
            <a:endParaRPr lang="ru-RU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Платёжные системы</a:t>
            </a:r>
          </a:p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Оптимизация сайта</a:t>
            </a:r>
          </a:p>
          <a:p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030586" y="365125"/>
            <a:ext cx="28839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b="1" dirty="0" smtClean="0"/>
              <a:t>Ссылки и дополнительные</a:t>
            </a:r>
          </a:p>
          <a:p>
            <a:pPr algn="r"/>
            <a:r>
              <a:rPr lang="ru-RU" b="1" dirty="0" smtClean="0"/>
              <a:t>материалы на странице:</a:t>
            </a:r>
            <a:br>
              <a:rPr lang="ru-RU" b="1" dirty="0" smtClean="0"/>
            </a:br>
            <a:r>
              <a:rPr lang="ru-RU" b="1" dirty="0">
                <a:solidFill>
                  <a:srgbClr val="1DC1B1"/>
                </a:solidFill>
              </a:rPr>
              <a:t>//</a:t>
            </a:r>
            <a:r>
              <a:rPr lang="en-US" b="1" dirty="0">
                <a:solidFill>
                  <a:srgbClr val="1DC1B1"/>
                </a:solidFill>
              </a:rPr>
              <a:t>j.mp/</a:t>
            </a:r>
            <a:r>
              <a:rPr lang="en-US" b="1" dirty="0" err="1">
                <a:solidFill>
                  <a:srgbClr val="1DC1B1"/>
                </a:solidFill>
              </a:rPr>
              <a:t>mfpa</a:t>
            </a:r>
            <a:r>
              <a:rPr lang="en-US" b="1" dirty="0">
                <a:solidFill>
                  <a:srgbClr val="1DC1B1"/>
                </a:solidFill>
              </a:rPr>
              <a:t>-links</a:t>
            </a:r>
            <a:endParaRPr lang="ru-RU" b="1" dirty="0">
              <a:solidFill>
                <a:srgbClr val="1DC1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401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01223"/>
            <a:ext cx="10515600" cy="74768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1DC1B1"/>
                </a:solidFill>
              </a:rPr>
              <a:t>userecho.com</a:t>
            </a:r>
            <a:endParaRPr lang="ru-RU" b="1" dirty="0">
              <a:solidFill>
                <a:srgbClr val="1DC1B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8906"/>
            <a:ext cx="12192000" cy="5909094"/>
          </a:xfrm>
        </p:spPr>
      </p:pic>
    </p:spTree>
    <p:extLst>
      <p:ext uri="{BB962C8B-B14F-4D97-AF65-F5344CB8AC3E}">
        <p14:creationId xmlns:p14="http://schemas.microsoft.com/office/powerpoint/2010/main" val="38944304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01223"/>
            <a:ext cx="10515600" cy="74768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1DC1B1"/>
                </a:solidFill>
              </a:rPr>
              <a:t>userecho.com</a:t>
            </a:r>
            <a:endParaRPr lang="ru-RU" b="1" dirty="0">
              <a:solidFill>
                <a:srgbClr val="1DC1B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6908"/>
            <a:ext cx="12192000" cy="5891093"/>
          </a:xfrm>
        </p:spPr>
      </p:pic>
    </p:spTree>
    <p:extLst>
      <p:ext uri="{BB962C8B-B14F-4D97-AF65-F5344CB8AC3E}">
        <p14:creationId xmlns:p14="http://schemas.microsoft.com/office/powerpoint/2010/main" val="5369010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01223"/>
            <a:ext cx="10515600" cy="74768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1DC1B1"/>
                </a:solidFill>
              </a:rPr>
              <a:t>userecho.com</a:t>
            </a:r>
            <a:endParaRPr lang="ru-RU" b="1" dirty="0">
              <a:solidFill>
                <a:srgbClr val="1DC1B1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16" y="928650"/>
            <a:ext cx="11784169" cy="5929350"/>
          </a:xfrm>
        </p:spPr>
      </p:pic>
    </p:spTree>
    <p:extLst>
      <p:ext uri="{BB962C8B-B14F-4D97-AF65-F5344CB8AC3E}">
        <p14:creationId xmlns:p14="http://schemas.microsoft.com/office/powerpoint/2010/main" val="28988906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solidFill>
                  <a:srgbClr val="1DC1B1"/>
                </a:solidFill>
              </a:rPr>
              <a:t>Рассылки</a:t>
            </a:r>
            <a:endParaRPr lang="ru-RU" b="1" dirty="0">
              <a:solidFill>
                <a:srgbClr val="1DC1B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030586" y="365125"/>
            <a:ext cx="28839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b="1" dirty="0" smtClean="0"/>
              <a:t>Ссылки и дополнительные</a:t>
            </a:r>
          </a:p>
          <a:p>
            <a:pPr algn="r"/>
            <a:r>
              <a:rPr lang="ru-RU" b="1" dirty="0" smtClean="0"/>
              <a:t>материалы на странице:</a:t>
            </a:r>
            <a:br>
              <a:rPr lang="ru-RU" b="1" dirty="0" smtClean="0"/>
            </a:br>
            <a:r>
              <a:rPr lang="ru-RU" b="1" dirty="0">
                <a:solidFill>
                  <a:srgbClr val="1DC1B1"/>
                </a:solidFill>
              </a:rPr>
              <a:t>//</a:t>
            </a:r>
            <a:r>
              <a:rPr lang="en-US" b="1" dirty="0">
                <a:solidFill>
                  <a:srgbClr val="1DC1B1"/>
                </a:solidFill>
              </a:rPr>
              <a:t>j.mp/</a:t>
            </a:r>
            <a:r>
              <a:rPr lang="en-US" b="1" dirty="0" err="1">
                <a:solidFill>
                  <a:srgbClr val="1DC1B1"/>
                </a:solidFill>
              </a:rPr>
              <a:t>mfpa</a:t>
            </a:r>
            <a:r>
              <a:rPr lang="en-US" b="1" dirty="0">
                <a:solidFill>
                  <a:srgbClr val="1DC1B1"/>
                </a:solidFill>
              </a:rPr>
              <a:t>-links</a:t>
            </a:r>
            <a:endParaRPr lang="ru-RU" b="1" dirty="0">
              <a:solidFill>
                <a:srgbClr val="1DC1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83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44354"/>
            <a:ext cx="10515600" cy="747683"/>
          </a:xfrm>
        </p:spPr>
        <p:txBody>
          <a:bodyPr/>
          <a:lstStyle/>
          <a:p>
            <a:r>
              <a:rPr lang="en-US" b="1" dirty="0">
                <a:solidFill>
                  <a:srgbClr val="1DC1B1"/>
                </a:solidFill>
              </a:rPr>
              <a:t>getresponse.ru</a:t>
            </a:r>
            <a:endParaRPr lang="ru-RU" b="1" dirty="0">
              <a:solidFill>
                <a:srgbClr val="1DC1B1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2217"/>
            <a:ext cx="12192000" cy="5312870"/>
          </a:xfrm>
        </p:spPr>
      </p:pic>
      <p:sp>
        <p:nvSpPr>
          <p:cNvPr id="7" name="Прямоугольник 6"/>
          <p:cNvSpPr/>
          <p:nvPr/>
        </p:nvSpPr>
        <p:spPr>
          <a:xfrm>
            <a:off x="11074386" y="0"/>
            <a:ext cx="11176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API</a:t>
            </a:r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716901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44354"/>
            <a:ext cx="10515600" cy="747683"/>
          </a:xfrm>
        </p:spPr>
        <p:txBody>
          <a:bodyPr/>
          <a:lstStyle/>
          <a:p>
            <a:r>
              <a:rPr lang="en-US" b="1" dirty="0">
                <a:solidFill>
                  <a:srgbClr val="1DC1B1"/>
                </a:solidFill>
              </a:rPr>
              <a:t>getresponse.ru</a:t>
            </a:r>
            <a:endParaRPr lang="ru-RU" b="1" dirty="0">
              <a:solidFill>
                <a:srgbClr val="1DC1B1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9" b="26"/>
          <a:stretch/>
        </p:blipFill>
        <p:spPr>
          <a:xfrm>
            <a:off x="0" y="992037"/>
            <a:ext cx="4968814" cy="4968815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134" y="244354"/>
            <a:ext cx="7207339" cy="627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6510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7683"/>
          </a:xfrm>
        </p:spPr>
        <p:txBody>
          <a:bodyPr/>
          <a:lstStyle/>
          <a:p>
            <a:r>
              <a:rPr lang="en-US" b="1" dirty="0">
                <a:solidFill>
                  <a:srgbClr val="1DC1B1"/>
                </a:solidFill>
              </a:rPr>
              <a:t>smsc.ru</a:t>
            </a:r>
            <a:endParaRPr lang="ru-RU" b="1" dirty="0">
              <a:solidFill>
                <a:srgbClr val="1DC1B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416550"/>
            <a:ext cx="12192000" cy="4621941"/>
          </a:xfrm>
        </p:spPr>
      </p:pic>
      <p:sp>
        <p:nvSpPr>
          <p:cNvPr id="5" name="Прямоугольник 4"/>
          <p:cNvSpPr/>
          <p:nvPr/>
        </p:nvSpPr>
        <p:spPr>
          <a:xfrm>
            <a:off x="11074386" y="0"/>
            <a:ext cx="11176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API</a:t>
            </a:r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979704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7046" y="270386"/>
            <a:ext cx="10515600" cy="747683"/>
          </a:xfrm>
        </p:spPr>
        <p:txBody>
          <a:bodyPr/>
          <a:lstStyle/>
          <a:p>
            <a:r>
              <a:rPr lang="en-US" b="1" dirty="0">
                <a:solidFill>
                  <a:srgbClr val="1DC1B1"/>
                </a:solidFill>
              </a:rPr>
              <a:t>smsc.ru</a:t>
            </a:r>
            <a:endParaRPr lang="ru-RU" b="1" dirty="0">
              <a:solidFill>
                <a:srgbClr val="1DC1B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074386" y="0"/>
            <a:ext cx="11176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API</a:t>
            </a:r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2808"/>
            <a:ext cx="12193382" cy="5745192"/>
          </a:xfrm>
        </p:spPr>
      </p:pic>
    </p:spTree>
    <p:extLst>
      <p:ext uri="{BB962C8B-B14F-4D97-AF65-F5344CB8AC3E}">
        <p14:creationId xmlns:p14="http://schemas.microsoft.com/office/powerpoint/2010/main" val="41549714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solidFill>
                  <a:srgbClr val="1DC1B1"/>
                </a:solidFill>
              </a:rPr>
              <a:t>Социальные сети</a:t>
            </a:r>
            <a:endParaRPr lang="ru-RU" b="1" dirty="0">
              <a:solidFill>
                <a:srgbClr val="1DC1B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030586" y="365125"/>
            <a:ext cx="28839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b="1" dirty="0" smtClean="0"/>
              <a:t>Ссылки и дополнительные</a:t>
            </a:r>
          </a:p>
          <a:p>
            <a:pPr algn="r"/>
            <a:r>
              <a:rPr lang="ru-RU" b="1" dirty="0" smtClean="0"/>
              <a:t>материалы на странице:</a:t>
            </a:r>
            <a:br>
              <a:rPr lang="ru-RU" b="1" dirty="0" smtClean="0"/>
            </a:br>
            <a:r>
              <a:rPr lang="ru-RU" b="1" dirty="0">
                <a:solidFill>
                  <a:srgbClr val="1DC1B1"/>
                </a:solidFill>
              </a:rPr>
              <a:t>//</a:t>
            </a:r>
            <a:r>
              <a:rPr lang="en-US" b="1" dirty="0">
                <a:solidFill>
                  <a:srgbClr val="1DC1B1"/>
                </a:solidFill>
              </a:rPr>
              <a:t>j.mp/</a:t>
            </a:r>
            <a:r>
              <a:rPr lang="en-US" b="1" dirty="0" err="1">
                <a:solidFill>
                  <a:srgbClr val="1DC1B1"/>
                </a:solidFill>
              </a:rPr>
              <a:t>mfpa</a:t>
            </a:r>
            <a:r>
              <a:rPr lang="en-US" b="1" dirty="0">
                <a:solidFill>
                  <a:srgbClr val="1DC1B1"/>
                </a:solidFill>
              </a:rPr>
              <a:t>-links</a:t>
            </a:r>
            <a:endParaRPr lang="ru-RU" b="1" dirty="0">
              <a:solidFill>
                <a:srgbClr val="1DC1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20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7683"/>
          </a:xfrm>
        </p:spPr>
        <p:txBody>
          <a:bodyPr/>
          <a:lstStyle/>
          <a:p>
            <a:r>
              <a:rPr lang="en-US" b="1" dirty="0">
                <a:solidFill>
                  <a:srgbClr val="1DC1B1"/>
                </a:solidFill>
              </a:rPr>
              <a:t>uptolike.ru</a:t>
            </a:r>
            <a:endParaRPr lang="ru-RU" b="1" dirty="0">
              <a:solidFill>
                <a:srgbClr val="1DC1B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755"/>
            <a:ext cx="12192000" cy="580524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767752"/>
            <a:ext cx="659541" cy="465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088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1DC1B1"/>
                </a:solidFill>
              </a:rPr>
              <a:t>Лид-менеджмент</a:t>
            </a:r>
            <a:endParaRPr lang="ru-RU" b="1" dirty="0">
              <a:solidFill>
                <a:srgbClr val="1DC1B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030586" y="365125"/>
            <a:ext cx="28839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b="1" dirty="0" smtClean="0"/>
              <a:t>Ссылки и дополнительные</a:t>
            </a:r>
          </a:p>
          <a:p>
            <a:pPr algn="r"/>
            <a:r>
              <a:rPr lang="ru-RU" b="1" dirty="0" smtClean="0"/>
              <a:t>материалы на странице:</a:t>
            </a:r>
            <a:br>
              <a:rPr lang="ru-RU" b="1" dirty="0" smtClean="0"/>
            </a:br>
            <a:r>
              <a:rPr lang="ru-RU" b="1" dirty="0">
                <a:solidFill>
                  <a:srgbClr val="1DC1B1"/>
                </a:solidFill>
              </a:rPr>
              <a:t>//</a:t>
            </a:r>
            <a:r>
              <a:rPr lang="en-US" b="1" dirty="0">
                <a:solidFill>
                  <a:srgbClr val="1DC1B1"/>
                </a:solidFill>
              </a:rPr>
              <a:t>j.mp/</a:t>
            </a:r>
            <a:r>
              <a:rPr lang="en-US" b="1" dirty="0" err="1">
                <a:solidFill>
                  <a:srgbClr val="1DC1B1"/>
                </a:solidFill>
              </a:rPr>
              <a:t>mfpa</a:t>
            </a:r>
            <a:r>
              <a:rPr lang="en-US" b="1" dirty="0">
                <a:solidFill>
                  <a:srgbClr val="1DC1B1"/>
                </a:solidFill>
              </a:rPr>
              <a:t>-links</a:t>
            </a:r>
            <a:endParaRPr lang="ru-RU" b="1" dirty="0">
              <a:solidFill>
                <a:srgbClr val="1DC1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00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0498" y="1122363"/>
            <a:ext cx="9917502" cy="308732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1DC1B1"/>
                </a:solidFill>
              </a:rPr>
              <a:t>Организация работы</a:t>
            </a:r>
            <a:br>
              <a:rPr lang="ru-RU" b="1" dirty="0" smtClean="0">
                <a:solidFill>
                  <a:srgbClr val="1DC1B1"/>
                </a:solidFill>
              </a:rPr>
            </a:br>
            <a:r>
              <a:rPr lang="ru-RU" b="1" dirty="0" smtClean="0">
                <a:solidFill>
                  <a:srgbClr val="1DC1B1"/>
                </a:solidFill>
              </a:rPr>
              <a:t>Управление </a:t>
            </a:r>
            <a:r>
              <a:rPr lang="ru-RU" b="1" dirty="0">
                <a:solidFill>
                  <a:srgbClr val="1DC1B1"/>
                </a:solidFill>
              </a:rPr>
              <a:t>проектами и командой</a:t>
            </a:r>
            <a:endParaRPr lang="ru-RU" b="1" dirty="0">
              <a:solidFill>
                <a:srgbClr val="1DC1B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030586" y="365125"/>
            <a:ext cx="28839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b="1" dirty="0" smtClean="0"/>
              <a:t>Ссылки и дополнительные</a:t>
            </a:r>
          </a:p>
          <a:p>
            <a:pPr algn="r"/>
            <a:r>
              <a:rPr lang="ru-RU" b="1" dirty="0" smtClean="0"/>
              <a:t>материалы на странице:</a:t>
            </a:r>
            <a:br>
              <a:rPr lang="ru-RU" b="1" dirty="0" smtClean="0"/>
            </a:br>
            <a:r>
              <a:rPr lang="ru-RU" b="1" dirty="0">
                <a:solidFill>
                  <a:srgbClr val="1DC1B1"/>
                </a:solidFill>
              </a:rPr>
              <a:t>//</a:t>
            </a:r>
            <a:r>
              <a:rPr lang="en-US" b="1" dirty="0">
                <a:solidFill>
                  <a:srgbClr val="1DC1B1"/>
                </a:solidFill>
              </a:rPr>
              <a:t>j.mp/</a:t>
            </a:r>
            <a:r>
              <a:rPr lang="en-US" b="1" dirty="0" err="1">
                <a:solidFill>
                  <a:srgbClr val="1DC1B1"/>
                </a:solidFill>
              </a:rPr>
              <a:t>mfpa</a:t>
            </a:r>
            <a:r>
              <a:rPr lang="en-US" b="1" dirty="0">
                <a:solidFill>
                  <a:srgbClr val="1DC1B1"/>
                </a:solidFill>
              </a:rPr>
              <a:t>-links</a:t>
            </a:r>
            <a:endParaRPr lang="ru-RU" b="1" dirty="0">
              <a:solidFill>
                <a:srgbClr val="1DC1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72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7683"/>
          </a:xfrm>
        </p:spPr>
        <p:txBody>
          <a:bodyPr/>
          <a:lstStyle/>
          <a:p>
            <a:r>
              <a:rPr lang="en-US" b="1" dirty="0" smtClean="0">
                <a:solidFill>
                  <a:srgbClr val="1DC1B1"/>
                </a:solidFill>
              </a:rPr>
              <a:t>evernote.com</a:t>
            </a:r>
            <a:endParaRPr lang="ru-RU" b="1" dirty="0">
              <a:solidFill>
                <a:srgbClr val="1DC1B1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5" y="1262130"/>
            <a:ext cx="12177987" cy="5595871"/>
          </a:xfrm>
        </p:spPr>
      </p:pic>
    </p:spTree>
    <p:extLst>
      <p:ext uri="{BB962C8B-B14F-4D97-AF65-F5344CB8AC3E}">
        <p14:creationId xmlns:p14="http://schemas.microsoft.com/office/powerpoint/2010/main" val="8749169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7683"/>
          </a:xfrm>
        </p:spPr>
        <p:txBody>
          <a:bodyPr/>
          <a:lstStyle/>
          <a:p>
            <a:r>
              <a:rPr lang="en-US" b="1" dirty="0">
                <a:solidFill>
                  <a:srgbClr val="1DC1B1"/>
                </a:solidFill>
              </a:rPr>
              <a:t>lastpass.com</a:t>
            </a:r>
            <a:endParaRPr lang="ru-RU" b="1" dirty="0">
              <a:solidFill>
                <a:srgbClr val="1DC1B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5" r="8233"/>
          <a:stretch/>
        </p:blipFill>
        <p:spPr>
          <a:xfrm>
            <a:off x="10540" y="1311216"/>
            <a:ext cx="12186750" cy="5546786"/>
          </a:xfrm>
        </p:spPr>
      </p:pic>
    </p:spTree>
    <p:extLst>
      <p:ext uri="{BB962C8B-B14F-4D97-AF65-F5344CB8AC3E}">
        <p14:creationId xmlns:p14="http://schemas.microsoft.com/office/powerpoint/2010/main" val="478601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604" y="175344"/>
            <a:ext cx="10515600" cy="747683"/>
          </a:xfrm>
        </p:spPr>
        <p:txBody>
          <a:bodyPr/>
          <a:lstStyle/>
          <a:p>
            <a:r>
              <a:rPr lang="en-US" b="1" dirty="0">
                <a:solidFill>
                  <a:srgbClr val="1DC1B1"/>
                </a:solidFill>
              </a:rPr>
              <a:t>mind42.com</a:t>
            </a:r>
            <a:endParaRPr lang="ru-RU" b="1" dirty="0">
              <a:solidFill>
                <a:srgbClr val="1DC1B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28136"/>
            <a:ext cx="12192001" cy="6029864"/>
          </a:xfrm>
        </p:spPr>
      </p:pic>
    </p:spTree>
    <p:extLst>
      <p:ext uri="{BB962C8B-B14F-4D97-AF65-F5344CB8AC3E}">
        <p14:creationId xmlns:p14="http://schemas.microsoft.com/office/powerpoint/2010/main" val="5826958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7683"/>
          </a:xfrm>
        </p:spPr>
        <p:txBody>
          <a:bodyPr/>
          <a:lstStyle/>
          <a:p>
            <a:r>
              <a:rPr lang="en-US" b="1" dirty="0">
                <a:solidFill>
                  <a:srgbClr val="1DC1B1"/>
                </a:solidFill>
              </a:rPr>
              <a:t>wireframe.cc</a:t>
            </a:r>
            <a:endParaRPr lang="ru-RU" b="1" dirty="0">
              <a:solidFill>
                <a:srgbClr val="1DC1B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9842" y="1069675"/>
            <a:ext cx="9135373" cy="56542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22522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604" y="175344"/>
            <a:ext cx="10515600" cy="747683"/>
          </a:xfrm>
        </p:spPr>
        <p:txBody>
          <a:bodyPr/>
          <a:lstStyle/>
          <a:p>
            <a:r>
              <a:rPr lang="en-US" b="1" dirty="0">
                <a:solidFill>
                  <a:srgbClr val="1DC1B1"/>
                </a:solidFill>
              </a:rPr>
              <a:t>wireframe.cc</a:t>
            </a:r>
            <a:endParaRPr lang="ru-RU" b="1" dirty="0">
              <a:solidFill>
                <a:srgbClr val="1DC1B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" t="530"/>
          <a:stretch/>
        </p:blipFill>
        <p:spPr>
          <a:xfrm>
            <a:off x="2739606" y="854015"/>
            <a:ext cx="6712789" cy="59090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62054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solidFill>
                  <a:srgbClr val="1DC1B1"/>
                </a:solidFill>
              </a:rPr>
              <a:t>Внешние базы </a:t>
            </a:r>
            <a:r>
              <a:rPr lang="ru-RU" b="1" dirty="0" smtClean="0">
                <a:solidFill>
                  <a:srgbClr val="1DC1B1"/>
                </a:solidFill>
              </a:rPr>
              <a:t>данных</a:t>
            </a:r>
            <a:br>
              <a:rPr lang="ru-RU" b="1" dirty="0" smtClean="0">
                <a:solidFill>
                  <a:srgbClr val="1DC1B1"/>
                </a:solidFill>
              </a:rPr>
            </a:br>
            <a:r>
              <a:rPr lang="ru-RU" b="1" dirty="0" smtClean="0">
                <a:solidFill>
                  <a:srgbClr val="1DC1B1"/>
                </a:solidFill>
              </a:rPr>
              <a:t>Вычислительная логика</a:t>
            </a:r>
            <a:endParaRPr lang="ru-RU" b="1" dirty="0">
              <a:solidFill>
                <a:srgbClr val="1DC1B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030586" y="365125"/>
            <a:ext cx="28839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b="1" dirty="0" smtClean="0"/>
              <a:t>Ссылки и дополнительные</a:t>
            </a:r>
          </a:p>
          <a:p>
            <a:pPr algn="r"/>
            <a:r>
              <a:rPr lang="ru-RU" b="1" dirty="0" smtClean="0"/>
              <a:t>материалы на странице:</a:t>
            </a:r>
            <a:br>
              <a:rPr lang="ru-RU" b="1" dirty="0" smtClean="0"/>
            </a:br>
            <a:r>
              <a:rPr lang="ru-RU" b="1" dirty="0">
                <a:solidFill>
                  <a:srgbClr val="1DC1B1"/>
                </a:solidFill>
              </a:rPr>
              <a:t>//</a:t>
            </a:r>
            <a:r>
              <a:rPr lang="en-US" b="1" dirty="0">
                <a:solidFill>
                  <a:srgbClr val="1DC1B1"/>
                </a:solidFill>
              </a:rPr>
              <a:t>j.mp/</a:t>
            </a:r>
            <a:r>
              <a:rPr lang="en-US" b="1" dirty="0" err="1">
                <a:solidFill>
                  <a:srgbClr val="1DC1B1"/>
                </a:solidFill>
              </a:rPr>
              <a:t>mfpa</a:t>
            </a:r>
            <a:r>
              <a:rPr lang="en-US" b="1" dirty="0">
                <a:solidFill>
                  <a:srgbClr val="1DC1B1"/>
                </a:solidFill>
              </a:rPr>
              <a:t>-links</a:t>
            </a:r>
            <a:endParaRPr lang="ru-RU" b="1" dirty="0">
              <a:solidFill>
                <a:srgbClr val="1DC1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83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264" y="132213"/>
            <a:ext cx="10515600" cy="747683"/>
          </a:xfrm>
        </p:spPr>
        <p:txBody>
          <a:bodyPr/>
          <a:lstStyle/>
          <a:p>
            <a:r>
              <a:rPr lang="en-US" b="1" dirty="0">
                <a:solidFill>
                  <a:srgbClr val="1DC1B1"/>
                </a:solidFill>
              </a:rPr>
              <a:t>sypexgeo.net</a:t>
            </a:r>
            <a:endParaRPr lang="ru-RU" b="1" dirty="0">
              <a:solidFill>
                <a:srgbClr val="1DC1B1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92062"/>
            <a:ext cx="12192000" cy="5865938"/>
          </a:xfrm>
        </p:spPr>
      </p:pic>
      <p:sp>
        <p:nvSpPr>
          <p:cNvPr id="7" name="Прямоугольник 6"/>
          <p:cNvSpPr/>
          <p:nvPr/>
        </p:nvSpPr>
        <p:spPr>
          <a:xfrm>
            <a:off x="11074386" y="0"/>
            <a:ext cx="11176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API</a:t>
            </a:r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071925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264" y="56660"/>
            <a:ext cx="10515600" cy="747683"/>
          </a:xfrm>
        </p:spPr>
        <p:txBody>
          <a:bodyPr/>
          <a:lstStyle/>
          <a:p>
            <a:r>
              <a:rPr lang="en-US" b="1" dirty="0">
                <a:solidFill>
                  <a:srgbClr val="1DC1B1"/>
                </a:solidFill>
              </a:rPr>
              <a:t>sypexgeo.net</a:t>
            </a:r>
            <a:endParaRPr lang="ru-RU" b="1" dirty="0">
              <a:solidFill>
                <a:srgbClr val="1DC1B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264" y="759126"/>
            <a:ext cx="10886536" cy="52970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GET </a:t>
            </a:r>
            <a:r>
              <a:rPr lang="ru-RU" dirty="0" smtClean="0"/>
              <a:t>запрос </a:t>
            </a:r>
            <a:r>
              <a:rPr lang="en-US" dirty="0">
                <a:solidFill>
                  <a:srgbClr val="0070C0"/>
                </a:solidFill>
                <a:hlinkClick r:id="rId2"/>
              </a:rPr>
              <a:t>http://</a:t>
            </a:r>
            <a:r>
              <a:rPr lang="en-US" dirty="0" smtClean="0">
                <a:solidFill>
                  <a:srgbClr val="0070C0"/>
                </a:solidFill>
                <a:hlinkClick r:id="rId2"/>
              </a:rPr>
              <a:t>api.sypexgeo.net/json/5.255.255.55</a:t>
            </a:r>
            <a:endParaRPr lang="ru-RU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dirty="0" smtClean="0"/>
              <a:t>JSON </a:t>
            </a:r>
            <a:r>
              <a:rPr lang="ru-RU" dirty="0" smtClean="0"/>
              <a:t>ответ:</a:t>
            </a:r>
            <a:endParaRPr lang="ru-RU" dirty="0" smtClean="0">
              <a:solidFill>
                <a:srgbClr val="0070C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17678"/>
            <a:ext cx="3515126" cy="44943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7177" y="1386505"/>
            <a:ext cx="4777012" cy="53766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8197" y="1803146"/>
            <a:ext cx="4328438" cy="412342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1074386" y="0"/>
            <a:ext cx="11176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API</a:t>
            </a:r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78133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768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1DC1B1"/>
                </a:solidFill>
              </a:rPr>
              <a:t>dadata.ru</a:t>
            </a:r>
            <a:endParaRPr lang="ru-RU" b="1" dirty="0">
              <a:solidFill>
                <a:srgbClr val="1DC1B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8" y="1043796"/>
            <a:ext cx="12180412" cy="5814204"/>
          </a:xfrm>
        </p:spPr>
      </p:pic>
      <p:sp>
        <p:nvSpPr>
          <p:cNvPr id="5" name="Прямоугольник 4"/>
          <p:cNvSpPr/>
          <p:nvPr/>
        </p:nvSpPr>
        <p:spPr>
          <a:xfrm>
            <a:off x="11074386" y="0"/>
            <a:ext cx="11176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API</a:t>
            </a:r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15886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7683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1DC1B1"/>
                </a:solidFill>
              </a:rPr>
              <a:t>roistat.com</a:t>
            </a:r>
            <a:endParaRPr lang="ru-RU" b="1" dirty="0">
              <a:solidFill>
                <a:srgbClr val="1DC1B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72" y="1309590"/>
            <a:ext cx="12188228" cy="5548412"/>
          </a:xfrm>
        </p:spPr>
      </p:pic>
    </p:spTree>
    <p:extLst>
      <p:ext uri="{BB962C8B-B14F-4D97-AF65-F5344CB8AC3E}">
        <p14:creationId xmlns:p14="http://schemas.microsoft.com/office/powerpoint/2010/main" val="24176792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615" y="158091"/>
            <a:ext cx="10515600" cy="747683"/>
          </a:xfrm>
        </p:spPr>
        <p:txBody>
          <a:bodyPr/>
          <a:lstStyle/>
          <a:p>
            <a:r>
              <a:rPr lang="en-US" b="1" dirty="0" smtClean="0">
                <a:solidFill>
                  <a:srgbClr val="1DC1B1"/>
                </a:solidFill>
              </a:rPr>
              <a:t>bit.ly</a:t>
            </a:r>
            <a:endParaRPr lang="ru-RU" b="1" dirty="0">
              <a:solidFill>
                <a:srgbClr val="1DC1B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3908"/>
            <a:ext cx="12192000" cy="5844092"/>
          </a:xfrm>
        </p:spPr>
      </p:pic>
    </p:spTree>
    <p:extLst>
      <p:ext uri="{BB962C8B-B14F-4D97-AF65-F5344CB8AC3E}">
        <p14:creationId xmlns:p14="http://schemas.microsoft.com/office/powerpoint/2010/main" val="33607886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2691" y="183971"/>
            <a:ext cx="10515600" cy="747683"/>
          </a:xfrm>
        </p:spPr>
        <p:txBody>
          <a:bodyPr/>
          <a:lstStyle/>
          <a:p>
            <a:r>
              <a:rPr lang="en-US" b="1" dirty="0">
                <a:solidFill>
                  <a:srgbClr val="1DC1B1"/>
                </a:solidFill>
              </a:rPr>
              <a:t>syn.su</a:t>
            </a:r>
            <a:endParaRPr lang="ru-RU" b="1" dirty="0">
              <a:solidFill>
                <a:srgbClr val="1DC1B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269" y="931654"/>
            <a:ext cx="8431462" cy="58110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50876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615" y="158091"/>
            <a:ext cx="10515600" cy="747683"/>
          </a:xfrm>
        </p:spPr>
        <p:txBody>
          <a:bodyPr/>
          <a:lstStyle/>
          <a:p>
            <a:r>
              <a:rPr lang="en-US" b="1" dirty="0">
                <a:solidFill>
                  <a:srgbClr val="1DC1B1"/>
                </a:solidFill>
              </a:rPr>
              <a:t>artlebedev.ru/tools/</a:t>
            </a:r>
            <a:endParaRPr lang="ru-RU" b="1" dirty="0">
              <a:solidFill>
                <a:srgbClr val="1DC1B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6"/>
          <a:stretch/>
        </p:blipFill>
        <p:spPr>
          <a:xfrm>
            <a:off x="1466045" y="1039596"/>
            <a:ext cx="9259910" cy="5818404"/>
          </a:xfrm>
        </p:spPr>
      </p:pic>
    </p:spTree>
    <p:extLst>
      <p:ext uri="{BB962C8B-B14F-4D97-AF65-F5344CB8AC3E}">
        <p14:creationId xmlns:p14="http://schemas.microsoft.com/office/powerpoint/2010/main" val="36734939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solidFill>
                  <a:srgbClr val="1DC1B1"/>
                </a:solidFill>
              </a:rPr>
              <a:t>Платёжные системы</a:t>
            </a:r>
            <a:endParaRPr lang="ru-RU" b="1" dirty="0">
              <a:solidFill>
                <a:srgbClr val="1DC1B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030586" y="365125"/>
            <a:ext cx="28839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b="1" dirty="0" smtClean="0"/>
              <a:t>Ссылки и дополнительные</a:t>
            </a:r>
          </a:p>
          <a:p>
            <a:pPr algn="r"/>
            <a:r>
              <a:rPr lang="ru-RU" b="1" dirty="0" smtClean="0"/>
              <a:t>материалы на странице:</a:t>
            </a:r>
            <a:br>
              <a:rPr lang="ru-RU" b="1" dirty="0" smtClean="0"/>
            </a:br>
            <a:r>
              <a:rPr lang="ru-RU" b="1" dirty="0">
                <a:solidFill>
                  <a:srgbClr val="1DC1B1"/>
                </a:solidFill>
              </a:rPr>
              <a:t>//</a:t>
            </a:r>
            <a:r>
              <a:rPr lang="en-US" b="1" dirty="0">
                <a:solidFill>
                  <a:srgbClr val="1DC1B1"/>
                </a:solidFill>
              </a:rPr>
              <a:t>j.mp/</a:t>
            </a:r>
            <a:r>
              <a:rPr lang="en-US" b="1" dirty="0" err="1">
                <a:solidFill>
                  <a:srgbClr val="1DC1B1"/>
                </a:solidFill>
              </a:rPr>
              <a:t>mfpa</a:t>
            </a:r>
            <a:r>
              <a:rPr lang="en-US" b="1" dirty="0">
                <a:solidFill>
                  <a:srgbClr val="1DC1B1"/>
                </a:solidFill>
              </a:rPr>
              <a:t>-links</a:t>
            </a:r>
            <a:endParaRPr lang="ru-RU" b="1" dirty="0">
              <a:solidFill>
                <a:srgbClr val="1DC1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87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2451" y="71827"/>
            <a:ext cx="10515600" cy="747683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1DC1B1"/>
                </a:solidFill>
              </a:rPr>
              <a:t>intellectmoney.ru</a:t>
            </a:r>
            <a:endParaRPr lang="ru-RU" b="1" dirty="0">
              <a:solidFill>
                <a:srgbClr val="1DC1B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19510"/>
            <a:ext cx="12192001" cy="6049502"/>
          </a:xfrm>
        </p:spPr>
      </p:pic>
      <p:sp>
        <p:nvSpPr>
          <p:cNvPr id="5" name="Прямоугольник 4"/>
          <p:cNvSpPr/>
          <p:nvPr/>
        </p:nvSpPr>
        <p:spPr>
          <a:xfrm>
            <a:off x="11074386" y="0"/>
            <a:ext cx="11176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API</a:t>
            </a:r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65949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035" y="54574"/>
            <a:ext cx="10515600" cy="747683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1DC1B1"/>
                </a:solidFill>
              </a:rPr>
              <a:t>robokassa.ru</a:t>
            </a:r>
            <a:endParaRPr lang="ru-RU" b="1" dirty="0">
              <a:solidFill>
                <a:srgbClr val="1DC1B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" r="535"/>
          <a:stretch/>
        </p:blipFill>
        <p:spPr>
          <a:xfrm>
            <a:off x="1380225" y="802257"/>
            <a:ext cx="9428673" cy="6045127"/>
          </a:xfrm>
        </p:spPr>
      </p:pic>
      <p:sp>
        <p:nvSpPr>
          <p:cNvPr id="5" name="Прямоугольник 4"/>
          <p:cNvSpPr/>
          <p:nvPr/>
        </p:nvSpPr>
        <p:spPr>
          <a:xfrm>
            <a:off x="11074386" y="0"/>
            <a:ext cx="11176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API</a:t>
            </a:r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475459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9189" y="175344"/>
            <a:ext cx="10515600" cy="74768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1DC1B1"/>
                </a:solidFill>
              </a:rPr>
              <a:t>oneapi.ru</a:t>
            </a:r>
            <a:endParaRPr lang="ru-RU" b="1" dirty="0">
              <a:solidFill>
                <a:srgbClr val="1DC1B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574"/>
            <a:ext cx="12192000" cy="5838426"/>
          </a:xfrm>
        </p:spPr>
      </p:pic>
      <p:sp>
        <p:nvSpPr>
          <p:cNvPr id="5" name="Прямоугольник 4"/>
          <p:cNvSpPr/>
          <p:nvPr/>
        </p:nvSpPr>
        <p:spPr>
          <a:xfrm>
            <a:off x="11074386" y="0"/>
            <a:ext cx="11176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API</a:t>
            </a:r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570916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solidFill>
                  <a:srgbClr val="1DC1B1"/>
                </a:solidFill>
              </a:rPr>
              <a:t>Оптимизация сайта</a:t>
            </a:r>
            <a:endParaRPr lang="ru-RU" b="1" dirty="0">
              <a:solidFill>
                <a:srgbClr val="1DC1B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030586" y="365125"/>
            <a:ext cx="28839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b="1" dirty="0" smtClean="0"/>
              <a:t>Ссылки и дополнительные</a:t>
            </a:r>
          </a:p>
          <a:p>
            <a:pPr algn="r"/>
            <a:r>
              <a:rPr lang="ru-RU" b="1" dirty="0" smtClean="0"/>
              <a:t>материалы на странице:</a:t>
            </a:r>
            <a:br>
              <a:rPr lang="ru-RU" b="1" dirty="0" smtClean="0"/>
            </a:br>
            <a:r>
              <a:rPr lang="ru-RU" b="1" dirty="0">
                <a:solidFill>
                  <a:srgbClr val="1DC1B1"/>
                </a:solidFill>
              </a:rPr>
              <a:t>//</a:t>
            </a:r>
            <a:r>
              <a:rPr lang="en-US" b="1" dirty="0">
                <a:solidFill>
                  <a:srgbClr val="1DC1B1"/>
                </a:solidFill>
              </a:rPr>
              <a:t>j.mp/</a:t>
            </a:r>
            <a:r>
              <a:rPr lang="en-US" b="1" dirty="0" err="1">
                <a:solidFill>
                  <a:srgbClr val="1DC1B1"/>
                </a:solidFill>
              </a:rPr>
              <a:t>mfpa</a:t>
            </a:r>
            <a:r>
              <a:rPr lang="en-US" b="1" dirty="0">
                <a:solidFill>
                  <a:srgbClr val="1DC1B1"/>
                </a:solidFill>
              </a:rPr>
              <a:t>-links</a:t>
            </a:r>
            <a:endParaRPr lang="ru-RU" b="1" dirty="0">
              <a:solidFill>
                <a:srgbClr val="1DC1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55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7683"/>
          </a:xfrm>
        </p:spPr>
        <p:txBody>
          <a:bodyPr/>
          <a:lstStyle/>
          <a:p>
            <a:r>
              <a:rPr lang="en-US" b="1" dirty="0">
                <a:solidFill>
                  <a:srgbClr val="1DC1B1"/>
                </a:solidFill>
              </a:rPr>
              <a:t>tagmanager.google.com</a:t>
            </a:r>
            <a:endParaRPr lang="ru-RU" b="1" dirty="0">
              <a:solidFill>
                <a:srgbClr val="1DC1B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687" y="1112808"/>
            <a:ext cx="9152626" cy="5331628"/>
          </a:xfrm>
        </p:spPr>
      </p:pic>
    </p:spTree>
    <p:extLst>
      <p:ext uri="{BB962C8B-B14F-4D97-AF65-F5344CB8AC3E}">
        <p14:creationId xmlns:p14="http://schemas.microsoft.com/office/powerpoint/2010/main" val="33411023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955" y="287488"/>
            <a:ext cx="5579853" cy="747683"/>
          </a:xfrm>
        </p:spPr>
        <p:txBody>
          <a:bodyPr/>
          <a:lstStyle/>
          <a:p>
            <a:r>
              <a:rPr lang="en-US" b="1" dirty="0">
                <a:solidFill>
                  <a:srgbClr val="1DC1B1"/>
                </a:solidFill>
              </a:rPr>
              <a:t>tagmanager.google.com</a:t>
            </a:r>
            <a:endParaRPr lang="ru-RU" b="1" dirty="0">
              <a:solidFill>
                <a:srgbClr val="1DC1B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97283" y="0"/>
            <a:ext cx="5894717" cy="687440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804" y="2104846"/>
            <a:ext cx="6935637" cy="30306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2410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66717"/>
            <a:ext cx="10515600" cy="747683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1DC1B1"/>
                </a:solidFill>
              </a:rPr>
              <a:t>roistat.com</a:t>
            </a:r>
            <a:endParaRPr lang="ru-RU" b="1" dirty="0">
              <a:solidFill>
                <a:srgbClr val="1DC1B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6922"/>
            <a:ext cx="12192000" cy="5851078"/>
          </a:xfrm>
        </p:spPr>
      </p:pic>
    </p:spTree>
    <p:extLst>
      <p:ext uri="{BB962C8B-B14F-4D97-AF65-F5344CB8AC3E}">
        <p14:creationId xmlns:p14="http://schemas.microsoft.com/office/powerpoint/2010/main" val="22980959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768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1DC1B1"/>
                </a:solidFill>
              </a:rPr>
              <a:t>developers.google.com/speed/</a:t>
            </a:r>
            <a:r>
              <a:rPr lang="en-US" b="1" dirty="0" err="1">
                <a:solidFill>
                  <a:srgbClr val="1DC1B1"/>
                </a:solidFill>
              </a:rPr>
              <a:t>pagespeed</a:t>
            </a:r>
            <a:r>
              <a:rPr lang="en-US" b="1" dirty="0">
                <a:solidFill>
                  <a:srgbClr val="1DC1B1"/>
                </a:solidFill>
              </a:rPr>
              <a:t>/insights</a:t>
            </a:r>
            <a:endParaRPr lang="ru-RU" b="1" dirty="0">
              <a:solidFill>
                <a:srgbClr val="1DC1B1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219" y="1112808"/>
            <a:ext cx="7031561" cy="54782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26111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768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1DC1B1"/>
                </a:solidFill>
              </a:rPr>
              <a:t>developers.google.com/speed/</a:t>
            </a:r>
            <a:r>
              <a:rPr lang="en-US" b="1" dirty="0" err="1">
                <a:solidFill>
                  <a:srgbClr val="1DC1B1"/>
                </a:solidFill>
              </a:rPr>
              <a:t>pagespeed</a:t>
            </a:r>
            <a:r>
              <a:rPr lang="en-US" b="1" dirty="0">
                <a:solidFill>
                  <a:srgbClr val="1DC1B1"/>
                </a:solidFill>
              </a:rPr>
              <a:t>/insights</a:t>
            </a:r>
            <a:endParaRPr lang="ru-RU" b="1" dirty="0">
              <a:solidFill>
                <a:srgbClr val="1DC1B1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219" y="1112808"/>
            <a:ext cx="7031561" cy="54782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08" y="2406769"/>
            <a:ext cx="10733185" cy="40416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55344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1989" y="227102"/>
            <a:ext cx="10515600" cy="74768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1DC1B1"/>
                </a:solidFill>
              </a:rPr>
              <a:t>bertal.ru</a:t>
            </a:r>
            <a:endParaRPr lang="ru-RU" b="1" dirty="0">
              <a:solidFill>
                <a:srgbClr val="1DC1B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939" y="518513"/>
            <a:ext cx="7246189" cy="5708536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31209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1989" y="227102"/>
            <a:ext cx="10515600" cy="74768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1DC1B1"/>
                </a:solidFill>
              </a:rPr>
              <a:t>bertal.ru</a:t>
            </a:r>
            <a:endParaRPr lang="ru-RU" b="1" dirty="0">
              <a:solidFill>
                <a:srgbClr val="1DC1B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106" y="2255984"/>
            <a:ext cx="6789350" cy="2475434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1989" y="2199736"/>
            <a:ext cx="5606994" cy="2708694"/>
          </a:xfrm>
        </p:spPr>
      </p:pic>
    </p:spTree>
    <p:extLst>
      <p:ext uri="{BB962C8B-B14F-4D97-AF65-F5344CB8AC3E}">
        <p14:creationId xmlns:p14="http://schemas.microsoft.com/office/powerpoint/2010/main" val="1228561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7045" y="192596"/>
            <a:ext cx="10515600" cy="74768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1DC1B1"/>
                </a:solidFill>
              </a:rPr>
              <a:t>javascript-compressor.com</a:t>
            </a:r>
            <a:endParaRPr lang="ru-RU" b="1" dirty="0">
              <a:solidFill>
                <a:srgbClr val="1DC1B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40279"/>
            <a:ext cx="12207303" cy="5917721"/>
          </a:xfrm>
        </p:spPr>
      </p:pic>
    </p:spTree>
    <p:extLst>
      <p:ext uri="{BB962C8B-B14F-4D97-AF65-F5344CB8AC3E}">
        <p14:creationId xmlns:p14="http://schemas.microsoft.com/office/powerpoint/2010/main" val="277529712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6228" y="287852"/>
            <a:ext cx="10515600" cy="74768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1DC1B1"/>
                </a:solidFill>
              </a:rPr>
              <a:t>jsbeautifier.org</a:t>
            </a:r>
            <a:endParaRPr lang="ru-RU" b="1" dirty="0">
              <a:solidFill>
                <a:srgbClr val="1DC1B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387144"/>
            <a:ext cx="12180866" cy="347085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34" y="1222755"/>
            <a:ext cx="12192000" cy="179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71288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1DC1B1"/>
                </a:solidFill>
              </a:rPr>
              <a:t>Мои разработки</a:t>
            </a:r>
            <a:endParaRPr lang="ru-RU" b="1" dirty="0">
              <a:solidFill>
                <a:srgbClr val="1DC1B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030586" y="365125"/>
            <a:ext cx="28839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b="1" dirty="0" smtClean="0"/>
              <a:t>Ссылки и дополнительные</a:t>
            </a:r>
          </a:p>
          <a:p>
            <a:pPr algn="r"/>
            <a:r>
              <a:rPr lang="ru-RU" b="1" dirty="0" smtClean="0"/>
              <a:t>материалы на странице:</a:t>
            </a:r>
            <a:br>
              <a:rPr lang="ru-RU" b="1" dirty="0" smtClean="0"/>
            </a:br>
            <a:r>
              <a:rPr lang="ru-RU" b="1" dirty="0">
                <a:solidFill>
                  <a:srgbClr val="1DC1B1"/>
                </a:solidFill>
              </a:rPr>
              <a:t>//</a:t>
            </a:r>
            <a:r>
              <a:rPr lang="en-US" b="1" dirty="0">
                <a:solidFill>
                  <a:srgbClr val="1DC1B1"/>
                </a:solidFill>
              </a:rPr>
              <a:t>j.mp/</a:t>
            </a:r>
            <a:r>
              <a:rPr lang="en-US" b="1" dirty="0" err="1">
                <a:solidFill>
                  <a:srgbClr val="1DC1B1"/>
                </a:solidFill>
              </a:rPr>
              <a:t>mfpa</a:t>
            </a:r>
            <a:r>
              <a:rPr lang="en-US" b="1" dirty="0">
                <a:solidFill>
                  <a:srgbClr val="1DC1B1"/>
                </a:solidFill>
              </a:rPr>
              <a:t>-links</a:t>
            </a:r>
            <a:endParaRPr lang="ru-RU" b="1" dirty="0">
              <a:solidFill>
                <a:srgbClr val="1DC1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83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7045" y="192596"/>
            <a:ext cx="10515600" cy="747683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1DC1B1"/>
                </a:solidFill>
              </a:rPr>
              <a:t>ershov.pw/lab</a:t>
            </a:r>
            <a:endParaRPr lang="ru-RU" b="1" dirty="0">
              <a:solidFill>
                <a:srgbClr val="1DC1B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"/>
          <a:stretch/>
        </p:blipFill>
        <p:spPr>
          <a:xfrm>
            <a:off x="764355" y="978793"/>
            <a:ext cx="10663290" cy="5861839"/>
          </a:xfrm>
        </p:spPr>
      </p:pic>
    </p:spTree>
    <p:extLst>
      <p:ext uri="{BB962C8B-B14F-4D97-AF65-F5344CB8AC3E}">
        <p14:creationId xmlns:p14="http://schemas.microsoft.com/office/powerpoint/2010/main" val="283214431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7045" y="192596"/>
            <a:ext cx="10515600" cy="747683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1DC1B1"/>
                </a:solidFill>
              </a:rPr>
              <a:t>ershov.pw/lab</a:t>
            </a:r>
            <a:endParaRPr lang="ru-RU" b="1" dirty="0">
              <a:solidFill>
                <a:srgbClr val="1DC1B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436" y="940279"/>
            <a:ext cx="8651128" cy="5708867"/>
          </a:xfrm>
        </p:spPr>
      </p:pic>
    </p:spTree>
    <p:extLst>
      <p:ext uri="{BB962C8B-B14F-4D97-AF65-F5344CB8AC3E}">
        <p14:creationId xmlns:p14="http://schemas.microsoft.com/office/powerpoint/2010/main" val="194839326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7045" y="192596"/>
            <a:ext cx="10515600" cy="747683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1DC1B1"/>
                </a:solidFill>
              </a:rPr>
              <a:t>ershov.pw/lab</a:t>
            </a:r>
            <a:endParaRPr lang="ru-RU" b="1" dirty="0">
              <a:solidFill>
                <a:srgbClr val="1DC1B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19" y="940278"/>
            <a:ext cx="10082962" cy="5689127"/>
          </a:xfrm>
        </p:spPr>
      </p:pic>
    </p:spTree>
    <p:extLst>
      <p:ext uri="{BB962C8B-B14F-4D97-AF65-F5344CB8AC3E}">
        <p14:creationId xmlns:p14="http://schemas.microsoft.com/office/powerpoint/2010/main" val="312515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58505" y="1674454"/>
            <a:ext cx="9144000" cy="238760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1DC1B1"/>
                </a:solidFill>
              </a:rPr>
              <a:t>К</a:t>
            </a:r>
            <a:r>
              <a:rPr lang="ru-RU" b="1" dirty="0" smtClean="0">
                <a:solidFill>
                  <a:srgbClr val="1DC1B1"/>
                </a:solidFill>
              </a:rPr>
              <a:t>оммуникации с аудиторией</a:t>
            </a:r>
            <a:endParaRPr lang="ru-RU" b="1" dirty="0">
              <a:solidFill>
                <a:srgbClr val="1DC1B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030586" y="365125"/>
            <a:ext cx="28839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b="1" dirty="0" smtClean="0"/>
              <a:t>Ссылки и дополнительные</a:t>
            </a:r>
          </a:p>
          <a:p>
            <a:pPr algn="r"/>
            <a:r>
              <a:rPr lang="ru-RU" b="1" dirty="0" smtClean="0"/>
              <a:t>материалы на странице:</a:t>
            </a:r>
            <a:br>
              <a:rPr lang="ru-RU" b="1" dirty="0" smtClean="0"/>
            </a:br>
            <a:r>
              <a:rPr lang="ru-RU" b="1" dirty="0">
                <a:solidFill>
                  <a:srgbClr val="1DC1B1"/>
                </a:solidFill>
              </a:rPr>
              <a:t>//</a:t>
            </a:r>
            <a:r>
              <a:rPr lang="en-US" b="1" dirty="0">
                <a:solidFill>
                  <a:srgbClr val="1DC1B1"/>
                </a:solidFill>
              </a:rPr>
              <a:t>j.mp/</a:t>
            </a:r>
            <a:r>
              <a:rPr lang="en-US" b="1" dirty="0" err="1">
                <a:solidFill>
                  <a:srgbClr val="1DC1B1"/>
                </a:solidFill>
              </a:rPr>
              <a:t>mfpa</a:t>
            </a:r>
            <a:r>
              <a:rPr lang="en-US" b="1" dirty="0">
                <a:solidFill>
                  <a:srgbClr val="1DC1B1"/>
                </a:solidFill>
              </a:rPr>
              <a:t>-links</a:t>
            </a:r>
            <a:endParaRPr lang="ru-RU" b="1" dirty="0">
              <a:solidFill>
                <a:srgbClr val="1DC1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26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7045" y="192596"/>
            <a:ext cx="10515600" cy="747683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1DC1B1"/>
                </a:solidFill>
              </a:rPr>
              <a:t>ershov.pw/lab</a:t>
            </a:r>
            <a:endParaRPr lang="ru-RU" b="1" dirty="0">
              <a:solidFill>
                <a:srgbClr val="1DC1B1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2205652"/>
            <a:ext cx="11353800" cy="2816671"/>
          </a:xfrm>
        </p:spPr>
      </p:pic>
    </p:spTree>
    <p:extLst>
      <p:ext uri="{BB962C8B-B14F-4D97-AF65-F5344CB8AC3E}">
        <p14:creationId xmlns:p14="http://schemas.microsoft.com/office/powerpoint/2010/main" val="220086532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1DC1B1"/>
                </a:solidFill>
              </a:rPr>
              <a:t>Спасибо за внимание</a:t>
            </a:r>
            <a:endParaRPr lang="ru-RU" b="1" dirty="0">
              <a:solidFill>
                <a:srgbClr val="1DC1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97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1DC1B1"/>
                </a:solidFill>
              </a:rPr>
              <a:t>Илья Ершов</a:t>
            </a:r>
            <a:endParaRPr lang="ru-RU" sz="6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685011"/>
            <a:ext cx="10515600" cy="3491952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/>
              <a:t>Веб-разработчик, руководитель интернет-проектов</a:t>
            </a:r>
          </a:p>
          <a:p>
            <a:pPr marL="0" indent="0">
              <a:buNone/>
            </a:pPr>
            <a:r>
              <a:rPr lang="en-US" b="1" dirty="0" smtClean="0">
                <a:hlinkClick r:id="rId2"/>
              </a:rPr>
              <a:t>ershov.ilya@gmail.com</a:t>
            </a: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Skype: </a:t>
            </a:r>
            <a:r>
              <a:rPr lang="en-US" b="1" dirty="0" err="1" smtClean="0">
                <a:solidFill>
                  <a:srgbClr val="0070C0"/>
                </a:solidFill>
              </a:rPr>
              <a:t>ershov.ilya</a:t>
            </a:r>
            <a:endParaRPr lang="en-US" b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hlinkClick r:id="rId3"/>
              </a:rPr>
              <a:t>www.ershov.pw</a:t>
            </a:r>
            <a:endParaRPr lang="en-US" b="1" dirty="0"/>
          </a:p>
          <a:p>
            <a:pPr marL="0" indent="0">
              <a:buNone/>
            </a:pPr>
            <a:endParaRPr lang="en-US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8469869" y="767358"/>
            <a:ext cx="28839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b="1" dirty="0" smtClean="0"/>
              <a:t>Ссылки и дополнительные</a:t>
            </a:r>
          </a:p>
          <a:p>
            <a:pPr algn="r"/>
            <a:r>
              <a:rPr lang="ru-RU" b="1" dirty="0" smtClean="0"/>
              <a:t>материалы на странице:</a:t>
            </a:r>
            <a:br>
              <a:rPr lang="ru-RU" b="1" dirty="0" smtClean="0"/>
            </a:br>
            <a:r>
              <a:rPr lang="ru-RU" b="1" dirty="0">
                <a:solidFill>
                  <a:srgbClr val="1DC1B1"/>
                </a:solidFill>
              </a:rPr>
              <a:t>//</a:t>
            </a:r>
            <a:r>
              <a:rPr lang="en-US" b="1" dirty="0">
                <a:solidFill>
                  <a:srgbClr val="1DC1B1"/>
                </a:solidFill>
              </a:rPr>
              <a:t>j.mp/</a:t>
            </a:r>
            <a:r>
              <a:rPr lang="en-US" b="1" dirty="0" err="1">
                <a:solidFill>
                  <a:srgbClr val="1DC1B1"/>
                </a:solidFill>
              </a:rPr>
              <a:t>mfpa</a:t>
            </a:r>
            <a:r>
              <a:rPr lang="en-US" b="1" dirty="0">
                <a:solidFill>
                  <a:srgbClr val="1DC1B1"/>
                </a:solidFill>
              </a:rPr>
              <a:t>-links</a:t>
            </a:r>
            <a:endParaRPr lang="ru-RU" b="1" dirty="0">
              <a:solidFill>
                <a:srgbClr val="1DC1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79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7683"/>
          </a:xfrm>
        </p:spPr>
        <p:txBody>
          <a:bodyPr/>
          <a:lstStyle/>
          <a:p>
            <a:r>
              <a:rPr lang="en-US" b="1" dirty="0">
                <a:solidFill>
                  <a:srgbClr val="1DC1B1"/>
                </a:solidFill>
              </a:rPr>
              <a:t>hypercomments.com</a:t>
            </a:r>
            <a:endParaRPr lang="ru-RU" b="1" dirty="0">
              <a:solidFill>
                <a:srgbClr val="1DC1B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0" y="1831338"/>
            <a:ext cx="12193990" cy="5026662"/>
          </a:xfrm>
        </p:spPr>
      </p:pic>
    </p:spTree>
    <p:extLst>
      <p:ext uri="{BB962C8B-B14F-4D97-AF65-F5344CB8AC3E}">
        <p14:creationId xmlns:p14="http://schemas.microsoft.com/office/powerpoint/2010/main" val="35099300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7683"/>
          </a:xfrm>
        </p:spPr>
        <p:txBody>
          <a:bodyPr/>
          <a:lstStyle/>
          <a:p>
            <a:r>
              <a:rPr lang="en-US" b="1" dirty="0" smtClean="0">
                <a:solidFill>
                  <a:srgbClr val="1DC1B1"/>
                </a:solidFill>
              </a:rPr>
              <a:t>yagla.ru</a:t>
            </a:r>
            <a:endParaRPr lang="ru-RU" b="1" dirty="0">
              <a:solidFill>
                <a:srgbClr val="1DC1B1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214"/>
            <a:ext cx="12181815" cy="5546786"/>
          </a:xfrm>
        </p:spPr>
      </p:pic>
    </p:spTree>
    <p:extLst>
      <p:ext uri="{BB962C8B-B14F-4D97-AF65-F5344CB8AC3E}">
        <p14:creationId xmlns:p14="http://schemas.microsoft.com/office/powerpoint/2010/main" val="25399766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924" y="123585"/>
            <a:ext cx="10515600" cy="74768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1DC1B1"/>
                </a:solidFill>
              </a:rPr>
              <a:t>callbackhunter.com</a:t>
            </a:r>
            <a:endParaRPr lang="ru-RU" b="1" dirty="0">
              <a:solidFill>
                <a:srgbClr val="1DC1B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1268"/>
            <a:ext cx="12192000" cy="5986732"/>
          </a:xfrm>
        </p:spPr>
      </p:pic>
    </p:spTree>
    <p:extLst>
      <p:ext uri="{BB962C8B-B14F-4D97-AF65-F5344CB8AC3E}">
        <p14:creationId xmlns:p14="http://schemas.microsoft.com/office/powerpoint/2010/main" val="412156088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1216</TotalTime>
  <Words>212</Words>
  <Application>Microsoft Office PowerPoint</Application>
  <PresentationFormat>Широкоэкранный</PresentationFormat>
  <Paragraphs>109</Paragraphs>
  <Slides>62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66" baseType="lpstr">
      <vt:lpstr>Arial</vt:lpstr>
      <vt:lpstr>Calibri</vt:lpstr>
      <vt:lpstr>Calibri Light</vt:lpstr>
      <vt:lpstr>Тема Office</vt:lpstr>
      <vt:lpstr>Внешние IT сервисы</vt:lpstr>
      <vt:lpstr>Направления</vt:lpstr>
      <vt:lpstr>Лид-менеджмент</vt:lpstr>
      <vt:lpstr>roistat.com</vt:lpstr>
      <vt:lpstr>roistat.com</vt:lpstr>
      <vt:lpstr>Коммуникации с аудиторией</vt:lpstr>
      <vt:lpstr>hypercomments.com</vt:lpstr>
      <vt:lpstr>yagla.ru</vt:lpstr>
      <vt:lpstr>callbackhunter.com</vt:lpstr>
      <vt:lpstr>callbackhunter.com</vt:lpstr>
      <vt:lpstr>perezvoni.com</vt:lpstr>
      <vt:lpstr>calltracking.ru</vt:lpstr>
      <vt:lpstr>metrika.yandex.ru/promo/call</vt:lpstr>
      <vt:lpstr>zopim.com</vt:lpstr>
      <vt:lpstr>zopim.com</vt:lpstr>
      <vt:lpstr>zopim.com</vt:lpstr>
      <vt:lpstr>zopim.com</vt:lpstr>
      <vt:lpstr>intercom.io</vt:lpstr>
      <vt:lpstr>userecho.com</vt:lpstr>
      <vt:lpstr>userecho.com</vt:lpstr>
      <vt:lpstr>userecho.com</vt:lpstr>
      <vt:lpstr>userecho.com</vt:lpstr>
      <vt:lpstr>Рассылки</vt:lpstr>
      <vt:lpstr>getresponse.ru</vt:lpstr>
      <vt:lpstr>getresponse.ru</vt:lpstr>
      <vt:lpstr>smsc.ru</vt:lpstr>
      <vt:lpstr>smsc.ru</vt:lpstr>
      <vt:lpstr>Социальные сети</vt:lpstr>
      <vt:lpstr>uptolike.ru</vt:lpstr>
      <vt:lpstr>Организация работы Управление проектами и командой</vt:lpstr>
      <vt:lpstr>evernote.com</vt:lpstr>
      <vt:lpstr>lastpass.com</vt:lpstr>
      <vt:lpstr>mind42.com</vt:lpstr>
      <vt:lpstr>wireframe.cc</vt:lpstr>
      <vt:lpstr>wireframe.cc</vt:lpstr>
      <vt:lpstr>Внешние базы данных Вычислительная логика</vt:lpstr>
      <vt:lpstr>sypexgeo.net</vt:lpstr>
      <vt:lpstr>sypexgeo.net</vt:lpstr>
      <vt:lpstr>dadata.ru</vt:lpstr>
      <vt:lpstr>bit.ly</vt:lpstr>
      <vt:lpstr>syn.su</vt:lpstr>
      <vt:lpstr>artlebedev.ru/tools/</vt:lpstr>
      <vt:lpstr>Платёжные системы</vt:lpstr>
      <vt:lpstr>intellectmoney.ru</vt:lpstr>
      <vt:lpstr>robokassa.ru</vt:lpstr>
      <vt:lpstr>oneapi.ru</vt:lpstr>
      <vt:lpstr>Оптимизация сайта</vt:lpstr>
      <vt:lpstr>tagmanager.google.com</vt:lpstr>
      <vt:lpstr>tagmanager.google.com</vt:lpstr>
      <vt:lpstr>developers.google.com/speed/pagespeed/insights</vt:lpstr>
      <vt:lpstr>developers.google.com/speed/pagespeed/insights</vt:lpstr>
      <vt:lpstr>bertal.ru</vt:lpstr>
      <vt:lpstr>bertal.ru</vt:lpstr>
      <vt:lpstr>javascript-compressor.com</vt:lpstr>
      <vt:lpstr>jsbeautifier.org</vt:lpstr>
      <vt:lpstr>Мои разработки</vt:lpstr>
      <vt:lpstr>ershov.pw/lab</vt:lpstr>
      <vt:lpstr>ershov.pw/lab</vt:lpstr>
      <vt:lpstr>ershov.pw/lab</vt:lpstr>
      <vt:lpstr>ershov.pw/lab</vt:lpstr>
      <vt:lpstr>Спасибо за внимание</vt:lpstr>
      <vt:lpstr>Илья Ершов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Курс «Веб-разработка»</dc:title>
  <dc:creator>Ершов Илья Николаевич</dc:creator>
  <cp:lastModifiedBy>Ершов Илья Николаевич</cp:lastModifiedBy>
  <cp:revision>101</cp:revision>
  <dcterms:created xsi:type="dcterms:W3CDTF">2015-05-12T06:51:14Z</dcterms:created>
  <dcterms:modified xsi:type="dcterms:W3CDTF">2015-08-11T13:55:33Z</dcterms:modified>
</cp:coreProperties>
</file>