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65" r:id="rId4"/>
    <p:sldId id="271" r:id="rId5"/>
    <p:sldId id="272" r:id="rId6"/>
    <p:sldId id="266" r:id="rId7"/>
    <p:sldId id="267" r:id="rId8"/>
    <p:sldId id="270" r:id="rId9"/>
    <p:sldId id="269" r:id="rId10"/>
    <p:sldId id="268" r:id="rId11"/>
    <p:sldId id="274" r:id="rId12"/>
    <p:sldId id="277" r:id="rId13"/>
    <p:sldId id="280" r:id="rId14"/>
    <p:sldId id="281" r:id="rId15"/>
    <p:sldId id="279" r:id="rId16"/>
    <p:sldId id="282" r:id="rId17"/>
    <p:sldId id="283" r:id="rId18"/>
    <p:sldId id="275" r:id="rId19"/>
    <p:sldId id="276" r:id="rId20"/>
    <p:sldId id="278" r:id="rId21"/>
    <p:sldId id="284" r:id="rId22"/>
    <p:sldId id="286" r:id="rId23"/>
    <p:sldId id="285" r:id="rId24"/>
    <p:sldId id="287" r:id="rId25"/>
    <p:sldId id="288" r:id="rId26"/>
    <p:sldId id="291" r:id="rId27"/>
    <p:sldId id="289" r:id="rId28"/>
    <p:sldId id="290" r:id="rId29"/>
    <p:sldId id="292" r:id="rId30"/>
    <p:sldId id="293" r:id="rId31"/>
    <p:sldId id="294" r:id="rId32"/>
    <p:sldId id="296" r:id="rId33"/>
    <p:sldId id="297" r:id="rId34"/>
    <p:sldId id="299" r:id="rId35"/>
    <p:sldId id="295" r:id="rId36"/>
    <p:sldId id="298" r:id="rId37"/>
    <p:sldId id="262" r:id="rId38"/>
    <p:sldId id="26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Современные </a:t>
            </a:r>
            <a:r>
              <a:rPr lang="ru-RU" b="1" dirty="0" smtClean="0">
                <a:solidFill>
                  <a:srgbClr val="1DC1B1"/>
                </a:solidFill>
              </a:rPr>
              <a:t>технологии</a:t>
            </a:r>
            <a:r>
              <a:rPr lang="en-US" b="1" dirty="0" smtClean="0">
                <a:solidFill>
                  <a:srgbClr val="1DC1B1"/>
                </a:solidFill>
              </a:rPr>
              <a:t/>
            </a:r>
            <a:br>
              <a:rPr lang="en-US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в </a:t>
            </a:r>
            <a:r>
              <a:rPr lang="ru-RU" b="1" dirty="0">
                <a:solidFill>
                  <a:srgbClr val="1DC1B1"/>
                </a:solidFill>
              </a:rPr>
              <a:t>в</a:t>
            </a:r>
            <a:r>
              <a:rPr lang="ru-RU" b="1" dirty="0" smtClean="0">
                <a:solidFill>
                  <a:srgbClr val="1DC1B1"/>
                </a:solidFill>
              </a:rPr>
              <a:t>еб-разработке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Методологии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24" y="1174753"/>
            <a:ext cx="7831552" cy="5442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52735" y="251422"/>
            <a:ext cx="289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Документация на русском</a:t>
            </a:r>
            <a:r>
              <a:rPr lang="ru-RU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>
                <a:solidFill>
                  <a:srgbClr val="1DC1B1"/>
                </a:solidFill>
              </a:rPr>
              <a:t>//ru.bem.info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Веб: основная боль и стремление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496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Высоконагруженные проекты</a:t>
            </a:r>
          </a:p>
          <a:p>
            <a:r>
              <a:rPr lang="ru-RU" sz="3200" dirty="0" smtClean="0"/>
              <a:t>Вынести максимум вычислений с сервера в браузер</a:t>
            </a:r>
          </a:p>
          <a:p>
            <a:r>
              <a:rPr lang="ru-RU" sz="3200" dirty="0" smtClean="0"/>
              <a:t>Минимизировать передачу данных по сети</a:t>
            </a:r>
          </a:p>
          <a:p>
            <a:r>
              <a:rPr lang="ru-RU" sz="3200" dirty="0" smtClean="0"/>
              <a:t>Избавиться от необходимости конвертировать передаваемые данных</a:t>
            </a:r>
          </a:p>
          <a:p>
            <a:r>
              <a:rPr lang="ru-RU" sz="3200" dirty="0"/>
              <a:t>Живой </a:t>
            </a:r>
            <a:r>
              <a:rPr lang="ru-RU" sz="3200" dirty="0" smtClean="0"/>
              <a:t>поиск по содержимому и фильтрация</a:t>
            </a:r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683218" y="284368"/>
            <a:ext cx="2300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Высоконагруженные</a:t>
            </a:r>
            <a:br>
              <a:rPr lang="ru-RU" b="1" dirty="0" smtClean="0"/>
            </a:br>
            <a:r>
              <a:rPr lang="ru-RU" b="1" dirty="0" smtClean="0"/>
              <a:t>проекты</a:t>
            </a:r>
            <a:br>
              <a:rPr lang="ru-RU" b="1" dirty="0" smtClean="0"/>
            </a:br>
            <a:r>
              <a:rPr lang="en-US" b="1" dirty="0" smtClean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ruhighload.com/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Формат обмена информацией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48" y="1117802"/>
            <a:ext cx="8721305" cy="5664267"/>
          </a:xfrm>
        </p:spPr>
      </p:pic>
    </p:spTree>
    <p:extLst>
      <p:ext uri="{BB962C8B-B14F-4D97-AF65-F5344CB8AC3E}">
        <p14:creationId xmlns:p14="http://schemas.microsoft.com/office/powerpoint/2010/main" val="143615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Формат обмена информацией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43" y="1061049"/>
            <a:ext cx="7210740" cy="558294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83411" y="1061049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XML?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8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Формат обмена информацией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4785" y="1061049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SOAP?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310" y="1818016"/>
            <a:ext cx="9475380" cy="4729433"/>
          </a:xfrm>
        </p:spPr>
      </p:pic>
    </p:spTree>
    <p:extLst>
      <p:ext uri="{BB962C8B-B14F-4D97-AF65-F5344CB8AC3E}">
        <p14:creationId xmlns:p14="http://schemas.microsoft.com/office/powerpoint/2010/main" val="239498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Формат обмена информацией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64447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48153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Формат обмена информацией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4785" y="1061049"/>
            <a:ext cx="1371600" cy="237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JSON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vs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XML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2" y="1061049"/>
            <a:ext cx="7180066" cy="5767122"/>
          </a:xfrm>
        </p:spPr>
      </p:pic>
    </p:spTree>
    <p:extLst>
      <p:ext uri="{BB962C8B-B14F-4D97-AF65-F5344CB8AC3E}">
        <p14:creationId xmlns:p14="http://schemas.microsoft.com/office/powerpoint/2010/main" val="348389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Формат обмена информацией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4785" y="1061049"/>
            <a:ext cx="1371600" cy="237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JSON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vs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XML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23" y="1061048"/>
            <a:ext cx="7645528" cy="5672089"/>
          </a:xfrm>
        </p:spPr>
      </p:pic>
    </p:spTree>
    <p:extLst>
      <p:ext uri="{BB962C8B-B14F-4D97-AF65-F5344CB8AC3E}">
        <p14:creationId xmlns:p14="http://schemas.microsoft.com/office/powerpoint/2010/main" val="258026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Вариант – </a:t>
            </a:r>
            <a:r>
              <a:rPr lang="en-US" b="1" dirty="0" smtClean="0">
                <a:solidFill>
                  <a:srgbClr val="1DC1B1"/>
                </a:solidFill>
              </a:rPr>
              <a:t>JavaScript </a:t>
            </a:r>
            <a:r>
              <a:rPr lang="ru-RU" b="1" dirty="0" smtClean="0">
                <a:solidFill>
                  <a:srgbClr val="1DC1B1"/>
                </a:solidFill>
              </a:rPr>
              <a:t>везде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09" y="1014884"/>
            <a:ext cx="8419382" cy="57732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3" y="1840203"/>
            <a:ext cx="1231421" cy="1231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2" y="4149206"/>
            <a:ext cx="1231421" cy="12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5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JavaScript </a:t>
            </a:r>
            <a:r>
              <a:rPr lang="ru-RU" b="1" dirty="0" smtClean="0">
                <a:solidFill>
                  <a:srgbClr val="1DC1B1"/>
                </a:solidFill>
              </a:rPr>
              <a:t>вариант решения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290" y="1535502"/>
            <a:ext cx="4839420" cy="5167292"/>
          </a:xfrm>
        </p:spPr>
      </p:pic>
    </p:spTree>
    <p:extLst>
      <p:ext uri="{BB962C8B-B14F-4D97-AF65-F5344CB8AC3E}">
        <p14:creationId xmlns:p14="http://schemas.microsoft.com/office/powerpoint/2010/main" val="298264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0"/>
            <a:ext cx="11964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err="1" smtClean="0">
                <a:solidFill>
                  <a:srgbClr val="1DC1B1"/>
                </a:solidFill>
              </a:rPr>
              <a:t>Нативные</a:t>
            </a:r>
            <a:r>
              <a:rPr lang="ru-RU" b="1" dirty="0" smtClean="0">
                <a:solidFill>
                  <a:srgbClr val="1DC1B1"/>
                </a:solidFill>
              </a:rPr>
              <a:t> языки мобильных устройств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81" y="1121434"/>
            <a:ext cx="8560439" cy="55597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01" y="3763729"/>
            <a:ext cx="2917494" cy="2917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64380" y="2575598"/>
            <a:ext cx="12442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rgbClr val="1DC1B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+</a:t>
            </a:r>
            <a:endParaRPr lang="ru-RU" sz="16600" b="1" cap="none" spc="0" dirty="0">
              <a:ln w="22225">
                <a:solidFill>
                  <a:srgbClr val="1DC1B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686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JavaScript </a:t>
            </a:r>
            <a:r>
              <a:rPr lang="ru-RU" b="1" dirty="0" err="1" smtClean="0">
                <a:solidFill>
                  <a:srgbClr val="1DC1B1"/>
                </a:solidFill>
              </a:rPr>
              <a:t>фреймворки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5" y="1863306"/>
            <a:ext cx="12237001" cy="49946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87" y="203602"/>
            <a:ext cx="4210638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JavaScript </a:t>
            </a:r>
            <a:r>
              <a:rPr lang="ru-RU" b="1" dirty="0" err="1" smtClean="0">
                <a:solidFill>
                  <a:srgbClr val="1DC1B1"/>
                </a:solidFill>
              </a:rPr>
              <a:t>фреймворки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2448"/>
          <a:stretch/>
        </p:blipFill>
        <p:spPr>
          <a:xfrm>
            <a:off x="-6869" y="1535502"/>
            <a:ext cx="12199274" cy="5322498"/>
          </a:xfrm>
        </p:spPr>
      </p:pic>
    </p:spTree>
    <p:extLst>
      <p:ext uri="{BB962C8B-B14F-4D97-AF65-F5344CB8AC3E}">
        <p14:creationId xmlns:p14="http://schemas.microsoft.com/office/powerpoint/2010/main" val="2283864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242" y="270235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Будущее </a:t>
            </a:r>
            <a:r>
              <a:rPr lang="en-US" b="1" dirty="0" smtClean="0">
                <a:solidFill>
                  <a:srgbClr val="1DC1B1"/>
                </a:solidFill>
              </a:rPr>
              <a:t>JavaScript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7313"/>
            <a:ext cx="12188087" cy="5710687"/>
          </a:xfrm>
        </p:spPr>
      </p:pic>
    </p:spTree>
    <p:extLst>
      <p:ext uri="{BB962C8B-B14F-4D97-AF65-F5344CB8AC3E}">
        <p14:creationId xmlns:p14="http://schemas.microsoft.com/office/powerpoint/2010/main" val="2253439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Node.js </a:t>
            </a:r>
            <a:r>
              <a:rPr lang="ru-RU" b="1" dirty="0" smtClean="0">
                <a:solidFill>
                  <a:srgbClr val="1DC1B1"/>
                </a:solidFill>
              </a:rPr>
              <a:t>инструменты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83" y="1061049"/>
            <a:ext cx="5814204" cy="5577694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83411" y="1061049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Yeoman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1" y="2306846"/>
            <a:ext cx="35623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Node.js </a:t>
            </a:r>
            <a:r>
              <a:rPr lang="ru-RU" b="1" dirty="0" smtClean="0">
                <a:solidFill>
                  <a:srgbClr val="1DC1B1"/>
                </a:solidFill>
              </a:rPr>
              <a:t>инструменты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Менеджер задач </a:t>
            </a:r>
            <a:r>
              <a:rPr lang="en-US" b="1" dirty="0" smtClean="0">
                <a:solidFill>
                  <a:srgbClr val="0070C0"/>
                </a:solidFill>
              </a:rPr>
              <a:t>Gulp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07850"/>
            <a:ext cx="12192000" cy="4750150"/>
          </a:xfrm>
        </p:spPr>
      </p:pic>
    </p:spTree>
    <p:extLst>
      <p:ext uri="{BB962C8B-B14F-4D97-AF65-F5344CB8AC3E}">
        <p14:creationId xmlns:p14="http://schemas.microsoft.com/office/powerpoint/2010/main" val="113960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Node.js </a:t>
            </a:r>
            <a:r>
              <a:rPr lang="ru-RU" b="1" dirty="0" smtClean="0">
                <a:solidFill>
                  <a:srgbClr val="1DC1B1"/>
                </a:solidFill>
              </a:rPr>
              <a:t>инструменты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Gulp</a:t>
            </a:r>
            <a:r>
              <a:rPr lang="ru-RU" b="1" dirty="0" smtClean="0">
                <a:solidFill>
                  <a:srgbClr val="0070C0"/>
                </a:solidFill>
              </a:rPr>
              <a:t>: препроцессоры </a:t>
            </a:r>
            <a:r>
              <a:rPr lang="en-US" b="1" dirty="0" smtClean="0">
                <a:solidFill>
                  <a:srgbClr val="0070C0"/>
                </a:solidFill>
              </a:rPr>
              <a:t>SASS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9570"/>
            <a:ext cx="12194381" cy="4908430"/>
          </a:xfrm>
        </p:spPr>
      </p:pic>
    </p:spTree>
    <p:extLst>
      <p:ext uri="{BB962C8B-B14F-4D97-AF65-F5344CB8AC3E}">
        <p14:creationId xmlns:p14="http://schemas.microsoft.com/office/powerpoint/2010/main" val="81964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Node.js </a:t>
            </a:r>
            <a:r>
              <a:rPr lang="ru-RU" b="1" dirty="0" smtClean="0">
                <a:solidFill>
                  <a:srgbClr val="1DC1B1"/>
                </a:solidFill>
              </a:rPr>
              <a:t>инструменты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Менеджер задач </a:t>
            </a:r>
            <a:r>
              <a:rPr lang="en-US" b="1" dirty="0" smtClean="0">
                <a:solidFill>
                  <a:srgbClr val="0070C0"/>
                </a:solidFill>
              </a:rPr>
              <a:t>Gulp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77" y="1825624"/>
            <a:ext cx="7903846" cy="4939477"/>
          </a:xfrm>
        </p:spPr>
      </p:pic>
    </p:spTree>
    <p:extLst>
      <p:ext uri="{BB962C8B-B14F-4D97-AF65-F5344CB8AC3E}">
        <p14:creationId xmlns:p14="http://schemas.microsoft.com/office/powerpoint/2010/main" val="1263432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4" y="24516"/>
            <a:ext cx="9111313" cy="6833484"/>
          </a:xfrm>
        </p:spPr>
      </p:pic>
    </p:spTree>
    <p:extLst>
      <p:ext uri="{BB962C8B-B14F-4D97-AF65-F5344CB8AC3E}">
        <p14:creationId xmlns:p14="http://schemas.microsoft.com/office/powerpoint/2010/main" val="2685307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err="1" smtClean="0">
                <a:solidFill>
                  <a:srgbClr val="1DC1B1"/>
                </a:solidFill>
              </a:rPr>
              <a:t>noSQL</a:t>
            </a:r>
            <a:r>
              <a:rPr lang="en-US" b="1" dirty="0" smtClean="0">
                <a:solidFill>
                  <a:srgbClr val="1DC1B1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базы данных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18" y="1000664"/>
            <a:ext cx="5650306" cy="17545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11" y="531751"/>
            <a:ext cx="1694134" cy="169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183"/>
            <a:ext cx="12192000" cy="4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Что сейчас популярно?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496926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HTML5/CSS3</a:t>
            </a:r>
          </a:p>
          <a:p>
            <a:r>
              <a:rPr lang="en-US" sz="3200" dirty="0" smtClean="0"/>
              <a:t>JavaScript</a:t>
            </a:r>
          </a:p>
          <a:p>
            <a:r>
              <a:rPr lang="en-US" sz="3200" dirty="0" smtClean="0"/>
              <a:t>PHP</a:t>
            </a:r>
          </a:p>
          <a:p>
            <a:r>
              <a:rPr lang="en-US" sz="3200" dirty="0" smtClean="0"/>
              <a:t>Java</a:t>
            </a:r>
          </a:p>
          <a:p>
            <a:r>
              <a:rPr lang="en-US" sz="3200" dirty="0" smtClean="0"/>
              <a:t>Python</a:t>
            </a:r>
          </a:p>
          <a:p>
            <a:r>
              <a:rPr lang="en-US" sz="3200" dirty="0" smtClean="0"/>
              <a:t>Ruby</a:t>
            </a:r>
          </a:p>
          <a:p>
            <a:r>
              <a:rPr lang="en-US" sz="3200" dirty="0" smtClean="0"/>
              <a:t>C# .NET</a:t>
            </a:r>
          </a:p>
          <a:p>
            <a:r>
              <a:rPr lang="en-US" sz="3200" dirty="0" smtClean="0"/>
              <a:t>Objective C</a:t>
            </a:r>
            <a:endParaRPr lang="ru-RU" sz="3200" dirty="0" smtClean="0"/>
          </a:p>
          <a:p>
            <a:r>
              <a:rPr lang="en-US" sz="3200" dirty="0" err="1" smtClean="0"/>
              <a:t>Haskel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144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err="1">
                <a:solidFill>
                  <a:srgbClr val="1DC1B1"/>
                </a:solidFill>
              </a:rPr>
              <a:t>noSQL</a:t>
            </a:r>
            <a:r>
              <a:rPr lang="en-US" b="1" dirty="0">
                <a:solidFill>
                  <a:srgbClr val="1DC1B1"/>
                </a:solidFill>
              </a:rPr>
              <a:t>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базы данных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11" y="531751"/>
            <a:ext cx="1694134" cy="169413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92510"/>
            <a:ext cx="9525000" cy="2933700"/>
          </a:xfrm>
        </p:spPr>
      </p:pic>
    </p:spTree>
    <p:extLst>
      <p:ext uri="{BB962C8B-B14F-4D97-AF65-F5344CB8AC3E}">
        <p14:creationId xmlns:p14="http://schemas.microsoft.com/office/powerpoint/2010/main" val="414241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err="1">
                <a:solidFill>
                  <a:srgbClr val="1DC1B1"/>
                </a:solidFill>
              </a:rPr>
              <a:t>noSQL</a:t>
            </a:r>
            <a:r>
              <a:rPr lang="en-US" b="1" dirty="0">
                <a:solidFill>
                  <a:srgbClr val="1DC1B1"/>
                </a:solidFill>
              </a:rPr>
              <a:t>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базы данных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8" y="2658475"/>
            <a:ext cx="9928645" cy="3311416"/>
          </a:xfrm>
        </p:spPr>
      </p:pic>
    </p:spTree>
    <p:extLst>
      <p:ext uri="{BB962C8B-B14F-4D97-AF65-F5344CB8AC3E}">
        <p14:creationId xmlns:p14="http://schemas.microsoft.com/office/powerpoint/2010/main" val="2907562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Node.js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ерверные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технологии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0316"/>
            <a:ext cx="12192000" cy="5617684"/>
          </a:xfrm>
        </p:spPr>
      </p:pic>
    </p:spTree>
    <p:extLst>
      <p:ext uri="{BB962C8B-B14F-4D97-AF65-F5344CB8AC3E}">
        <p14:creationId xmlns:p14="http://schemas.microsoft.com/office/powerpoint/2010/main" val="2148405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Java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ерверные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технологии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2" y="1260219"/>
            <a:ext cx="8402128" cy="559778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219"/>
            <a:ext cx="3705225" cy="29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93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Ruby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ерверные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технологии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494" y="1000664"/>
            <a:ext cx="10059838" cy="69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42" y="1919198"/>
            <a:ext cx="3743325" cy="3295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4" y="1923221"/>
            <a:ext cx="2867315" cy="32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0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en-US" b="1" dirty="0" err="1" smtClean="0">
                <a:solidFill>
                  <a:srgbClr val="1DC1B1"/>
                </a:solidFill>
              </a:rPr>
              <a:t>Laravel</a:t>
            </a:r>
            <a:r>
              <a:rPr lang="en-US" b="1" dirty="0" smtClean="0">
                <a:solidFill>
                  <a:srgbClr val="1DC1B1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продвинутый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фреймворк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248"/>
            <a:ext cx="12192000" cy="42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6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60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PostgreSQL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совместно разработанная БД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профессионального уровня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8" y="2007983"/>
            <a:ext cx="11516264" cy="42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67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1DC1B1"/>
                </a:solidFill>
              </a:rPr>
              <a:t>Илья Ершов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>
                <a:solidFill>
                  <a:srgbClr val="0070C0"/>
                </a:solidFill>
              </a:rPr>
              <a:t>ershov.ilya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69869" y="767358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Что сейчас популярно?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82" y="1061049"/>
            <a:ext cx="7392837" cy="5549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89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Что сейчас популярно?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62" y="1174752"/>
            <a:ext cx="8874277" cy="5420877"/>
          </a:xfrm>
        </p:spPr>
      </p:pic>
      <p:sp>
        <p:nvSpPr>
          <p:cNvPr id="6" name="TextBox 5"/>
          <p:cNvSpPr txBox="1"/>
          <p:nvPr/>
        </p:nvSpPr>
        <p:spPr>
          <a:xfrm>
            <a:off x="9052735" y="251422"/>
            <a:ext cx="289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Документация на русском</a:t>
            </a:r>
            <a:r>
              <a:rPr lang="ru-RU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rgbClr val="1DC1B1"/>
                </a:solidFill>
              </a:rPr>
              <a:t>//www.tiobe.com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5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На базе </a:t>
            </a:r>
            <a:r>
              <a:rPr lang="en-US" b="1" dirty="0" smtClean="0">
                <a:solidFill>
                  <a:srgbClr val="1DC1B1"/>
                </a:solidFill>
              </a:rPr>
              <a:t>PHP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496926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Фреймворки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dirty="0" err="1" smtClean="0"/>
              <a:t>Laravel</a:t>
            </a:r>
            <a:endParaRPr lang="en-US" dirty="0" smtClean="0"/>
          </a:p>
          <a:p>
            <a:r>
              <a:rPr lang="en-US" dirty="0" err="1" smtClean="0"/>
              <a:t>Zend</a:t>
            </a:r>
            <a:endParaRPr lang="en-US" dirty="0" smtClean="0"/>
          </a:p>
          <a:p>
            <a:r>
              <a:rPr lang="en-US" dirty="0" smtClean="0"/>
              <a:t>Symphony</a:t>
            </a:r>
          </a:p>
          <a:p>
            <a:r>
              <a:rPr lang="en-US" dirty="0" smtClean="0"/>
              <a:t>XPDO (</a:t>
            </a:r>
            <a:r>
              <a:rPr lang="ru-RU" dirty="0" smtClean="0"/>
              <a:t>Система </a:t>
            </a:r>
            <a:r>
              <a:rPr lang="en-US" dirty="0" smtClean="0"/>
              <a:t>MODX)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16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47683"/>
          </a:xfrm>
        </p:spPr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На базе </a:t>
            </a:r>
            <a:r>
              <a:rPr lang="en-US" b="1" dirty="0">
                <a:solidFill>
                  <a:srgbClr val="1DC1B1"/>
                </a:solidFill>
              </a:rPr>
              <a:t>JavaScript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043797"/>
            <a:ext cx="5157787" cy="565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браузере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608917"/>
            <a:ext cx="5157787" cy="4714245"/>
          </a:xfrm>
        </p:spPr>
        <p:txBody>
          <a:bodyPr>
            <a:normAutofit/>
          </a:bodyPr>
          <a:lstStyle/>
          <a:p>
            <a:r>
              <a:rPr lang="en-US" dirty="0" smtClean="0"/>
              <a:t>JQuery</a:t>
            </a:r>
            <a:endParaRPr lang="en-US" dirty="0"/>
          </a:p>
          <a:p>
            <a:r>
              <a:rPr lang="en-US" dirty="0" err="1" smtClean="0"/>
              <a:t>CoffeeScript</a:t>
            </a:r>
            <a:endParaRPr lang="ru-RU" dirty="0" smtClean="0"/>
          </a:p>
          <a:p>
            <a:r>
              <a:rPr lang="en-US" dirty="0"/>
              <a:t>GSAP</a:t>
            </a: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анимация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Фреймворки</a:t>
            </a:r>
          </a:p>
          <a:p>
            <a:r>
              <a:rPr lang="en-US" dirty="0" smtClean="0"/>
              <a:t>React.js</a:t>
            </a:r>
            <a:endParaRPr lang="ru-RU" dirty="0"/>
          </a:p>
          <a:p>
            <a:r>
              <a:rPr lang="en-US" dirty="0"/>
              <a:t>Angular.js</a:t>
            </a:r>
            <a:r>
              <a:rPr lang="ru-RU" dirty="0"/>
              <a:t> </a:t>
            </a:r>
          </a:p>
          <a:p>
            <a:r>
              <a:rPr lang="en-US" dirty="0"/>
              <a:t>Backbone.js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Ember.js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/>
              <a:t>ExtJS</a:t>
            </a:r>
            <a:r>
              <a:rPr lang="en-US" dirty="0"/>
              <a:t> SenchaBackbone.js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43797"/>
            <a:ext cx="5183188" cy="565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На сервере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608917"/>
            <a:ext cx="5183188" cy="4714245"/>
          </a:xfrm>
        </p:spPr>
        <p:txBody>
          <a:bodyPr>
            <a:normAutofit/>
          </a:bodyPr>
          <a:lstStyle/>
          <a:p>
            <a:r>
              <a:rPr lang="en-US" sz="4000" dirty="0"/>
              <a:t>Node.js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28249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На базе </a:t>
            </a:r>
            <a:r>
              <a:rPr lang="en-US" b="1" dirty="0" smtClean="0">
                <a:solidFill>
                  <a:srgbClr val="1DC1B1"/>
                </a:solidFill>
              </a:rPr>
              <a:t>Node.js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4969265"/>
          </a:xfrm>
        </p:spPr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pm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менеджер пакетов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bower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менеджер фронт-энд пакетов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Gulp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планировщик задач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Yeoman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каркасы приложений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Express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маршрутизатор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Stylus</a:t>
            </a:r>
            <a:r>
              <a:rPr lang="ru-RU" dirty="0" smtClean="0"/>
              <a:t> и </a:t>
            </a:r>
            <a:r>
              <a:rPr lang="en-US" dirty="0" smtClean="0"/>
              <a:t>Jade</a:t>
            </a:r>
            <a:r>
              <a:rPr lang="ru-RU" dirty="0" smtClean="0"/>
              <a:t>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шаблонизаторы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Bricks.js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фреймворк</a:t>
            </a:r>
          </a:p>
          <a:p>
            <a:r>
              <a:rPr lang="en-US" dirty="0" err="1" smtClean="0"/>
              <a:t>Calipso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CMS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52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На базе </a:t>
            </a:r>
            <a:r>
              <a:rPr lang="en-US" b="1" dirty="0" smtClean="0">
                <a:solidFill>
                  <a:srgbClr val="1DC1B1"/>
                </a:solidFill>
              </a:rPr>
              <a:t>CSS + </a:t>
            </a:r>
            <a:r>
              <a:rPr lang="ru-RU" b="1" dirty="0" smtClean="0">
                <a:solidFill>
                  <a:srgbClr val="1DC1B1"/>
                </a:solidFill>
              </a:rPr>
              <a:t>языки программирования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49692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LESS</a:t>
            </a:r>
          </a:p>
          <a:p>
            <a:r>
              <a:rPr lang="en-US" sz="3200" dirty="0" smtClean="0"/>
              <a:t>SASS</a:t>
            </a:r>
          </a:p>
          <a:p>
            <a:r>
              <a:rPr lang="en-US" sz="3200" dirty="0" err="1" smtClean="0"/>
              <a:t>PostCSS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9261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262</Words>
  <Application>Microsoft Office PowerPoint</Application>
  <PresentationFormat>Широкоэкранный</PresentationFormat>
  <Paragraphs>103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Современные технологии в веб-разработке</vt:lpstr>
      <vt:lpstr>Презентация PowerPoint</vt:lpstr>
      <vt:lpstr>Что сейчас популярно?</vt:lpstr>
      <vt:lpstr>Что сейчас популярно?</vt:lpstr>
      <vt:lpstr>Что сейчас популярно?</vt:lpstr>
      <vt:lpstr>На базе PHP</vt:lpstr>
      <vt:lpstr>На базе JavaScript</vt:lpstr>
      <vt:lpstr>На базе Node.js</vt:lpstr>
      <vt:lpstr>На базе CSS + языки программирования</vt:lpstr>
      <vt:lpstr>Методологии</vt:lpstr>
      <vt:lpstr>Веб: основная боль и стремление</vt:lpstr>
      <vt:lpstr>Формат обмена информацией</vt:lpstr>
      <vt:lpstr>Формат обмена информацией</vt:lpstr>
      <vt:lpstr>Формат обмена информацией</vt:lpstr>
      <vt:lpstr>Формат обмена информацией</vt:lpstr>
      <vt:lpstr>Формат обмена информацией</vt:lpstr>
      <vt:lpstr>Формат обмена информацией</vt:lpstr>
      <vt:lpstr>Вариант – JavaScript везде</vt:lpstr>
      <vt:lpstr>JavaScript вариант решения</vt:lpstr>
      <vt:lpstr>Нативные языки мобильных устройств</vt:lpstr>
      <vt:lpstr>JavaScript фреймворки</vt:lpstr>
      <vt:lpstr>JavaScript фреймворки</vt:lpstr>
      <vt:lpstr>Будущее JavaScript</vt:lpstr>
      <vt:lpstr>Node.js инструменты</vt:lpstr>
      <vt:lpstr>Node.js инструменты</vt:lpstr>
      <vt:lpstr>Node.js инструменты</vt:lpstr>
      <vt:lpstr>Node.js инструменты</vt:lpstr>
      <vt:lpstr>Презентация PowerPoint</vt:lpstr>
      <vt:lpstr>noSQL базы данных</vt:lpstr>
      <vt:lpstr>noSQL базы данных</vt:lpstr>
      <vt:lpstr>noSQL базы данных</vt:lpstr>
      <vt:lpstr>Node.js cерверные технологии</vt:lpstr>
      <vt:lpstr>Java cерверные технологии</vt:lpstr>
      <vt:lpstr>Ruby cерверные технологии</vt:lpstr>
      <vt:lpstr>Laravel продвинутый PHP фреймворк</vt:lpstr>
      <vt:lpstr>PostgreSQL совместно разработанная БД                      профессионального уровня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125</cp:revision>
  <dcterms:created xsi:type="dcterms:W3CDTF">2015-05-12T06:51:14Z</dcterms:created>
  <dcterms:modified xsi:type="dcterms:W3CDTF">2015-08-13T11:36:40Z</dcterms:modified>
</cp:coreProperties>
</file>