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71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68" r:id="rId29"/>
    <p:sldId id="269" r:id="rId30"/>
    <p:sldId id="270" r:id="rId31"/>
    <p:sldId id="272" r:id="rId32"/>
    <p:sldId id="263" r:id="rId33"/>
    <p:sldId id="262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C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40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62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55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7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2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41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90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00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494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18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25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2B5A4-A436-4CBE-B397-3BC9C03C2BAF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76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shov.pw/" TargetMode="External"/><Relationship Id="rId2" Type="http://schemas.openxmlformats.org/officeDocument/2006/relationships/hyperlink" Target="mailto:ershov.ilya@gmail.com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1DC1B1"/>
                </a:solidFill>
              </a:rPr>
              <a:t>Создание сайта самостоятельно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Факультет Интернета МФПУ СИНЕРГИЯ</a:t>
            </a:r>
            <a:endParaRPr lang="en-US" dirty="0" smtClean="0"/>
          </a:p>
          <a:p>
            <a:r>
              <a:rPr lang="ru-RU" dirty="0"/>
              <a:t>Курс «Веб-разработка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Илья Ершов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132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048" y="364506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1DC1B1"/>
                </a:solidFill>
              </a:rPr>
              <a:t>WIX.com</a:t>
            </a:r>
            <a:br>
              <a:rPr lang="en-US" dirty="0" smtClean="0">
                <a:solidFill>
                  <a:srgbClr val="1DC1B1"/>
                </a:solidFill>
              </a:rPr>
            </a:br>
            <a:r>
              <a:rPr lang="ru-RU" sz="3600" dirty="0" smtClean="0">
                <a:solidFill>
                  <a:srgbClr val="1DC1B1"/>
                </a:solidFill>
              </a:rPr>
              <a:t>редактор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10" y="253659"/>
            <a:ext cx="5516971" cy="5966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6433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048" y="364506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1DC1B1"/>
                </a:solidFill>
              </a:rPr>
              <a:t>WIX.com</a:t>
            </a:r>
            <a:br>
              <a:rPr lang="en-US" dirty="0" smtClean="0">
                <a:solidFill>
                  <a:srgbClr val="1DC1B1"/>
                </a:solidFill>
              </a:rPr>
            </a:br>
            <a:r>
              <a:rPr lang="ru-RU" sz="3600" dirty="0" smtClean="0">
                <a:solidFill>
                  <a:srgbClr val="1DC1B1"/>
                </a:solidFill>
              </a:rPr>
              <a:t>редактор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53" y="1302589"/>
            <a:ext cx="8000833" cy="4995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9988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048" y="364506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1DC1B1"/>
                </a:solidFill>
              </a:rPr>
              <a:t>WIX.com</a:t>
            </a:r>
            <a:br>
              <a:rPr lang="en-US" dirty="0" smtClean="0">
                <a:solidFill>
                  <a:srgbClr val="1DC1B1"/>
                </a:solidFill>
              </a:rPr>
            </a:br>
            <a:r>
              <a:rPr lang="ru-RU" sz="3600" dirty="0" smtClean="0">
                <a:solidFill>
                  <a:srgbClr val="1DC1B1"/>
                </a:solidFill>
              </a:rPr>
              <a:t>редактор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838" y="1224951"/>
            <a:ext cx="7716301" cy="4952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226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048" y="364506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1DC1B1"/>
                </a:solidFill>
              </a:rPr>
              <a:t>WIX.com</a:t>
            </a:r>
            <a:br>
              <a:rPr lang="en-US" dirty="0" smtClean="0">
                <a:solidFill>
                  <a:srgbClr val="1DC1B1"/>
                </a:solidFill>
              </a:rPr>
            </a:br>
            <a:r>
              <a:rPr lang="ru-RU" sz="3600" dirty="0" smtClean="0">
                <a:solidFill>
                  <a:srgbClr val="1DC1B1"/>
                </a:solidFill>
              </a:rPr>
              <a:t>редактор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81" y="899869"/>
            <a:ext cx="8208167" cy="5199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9131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048" y="364506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1DC1B1"/>
                </a:solidFill>
              </a:rPr>
              <a:t>WIX.com</a:t>
            </a:r>
            <a:br>
              <a:rPr lang="en-US" dirty="0" smtClean="0">
                <a:solidFill>
                  <a:srgbClr val="1DC1B1"/>
                </a:solidFill>
              </a:rPr>
            </a:br>
            <a:r>
              <a:rPr lang="ru-RU" sz="3600" dirty="0" smtClean="0">
                <a:solidFill>
                  <a:srgbClr val="1DC1B1"/>
                </a:solidFill>
              </a:rPr>
              <a:t>редактор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035" y="830043"/>
            <a:ext cx="7966612" cy="5218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5521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048" y="364506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1DC1B1"/>
                </a:solidFill>
              </a:rPr>
              <a:t>WIX.com</a:t>
            </a:r>
            <a:br>
              <a:rPr lang="en-US" dirty="0" smtClean="0">
                <a:solidFill>
                  <a:srgbClr val="1DC1B1"/>
                </a:solidFill>
              </a:rPr>
            </a:br>
            <a:r>
              <a:rPr lang="ru-RU" sz="3600" dirty="0" smtClean="0">
                <a:solidFill>
                  <a:srgbClr val="1DC1B1"/>
                </a:solidFill>
              </a:rPr>
              <a:t>редактор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462" y="1027287"/>
            <a:ext cx="8683219" cy="5209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7620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048" y="364506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1DC1B1"/>
                </a:solidFill>
              </a:rPr>
              <a:t>WIX.com</a:t>
            </a:r>
            <a:br>
              <a:rPr lang="en-US" dirty="0" smtClean="0">
                <a:solidFill>
                  <a:srgbClr val="1DC1B1"/>
                </a:solidFill>
              </a:rPr>
            </a:br>
            <a:r>
              <a:rPr lang="ru-RU" sz="3600" dirty="0" smtClean="0">
                <a:solidFill>
                  <a:srgbClr val="1DC1B1"/>
                </a:solidFill>
              </a:rPr>
              <a:t>редактор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88" y="1275009"/>
            <a:ext cx="8456160" cy="4760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4286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048" y="364506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1DC1B1"/>
                </a:solidFill>
              </a:rPr>
              <a:t>WIX.com</a:t>
            </a:r>
            <a:br>
              <a:rPr lang="en-US" dirty="0" smtClean="0">
                <a:solidFill>
                  <a:srgbClr val="1DC1B1"/>
                </a:solidFill>
              </a:rPr>
            </a:br>
            <a:r>
              <a:rPr lang="ru-RU" sz="3600" dirty="0" smtClean="0">
                <a:solidFill>
                  <a:srgbClr val="1DC1B1"/>
                </a:solidFill>
              </a:rPr>
              <a:t>редактор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192" y="476191"/>
            <a:ext cx="6248083" cy="5881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1519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048" y="364506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1DC1B1"/>
                </a:solidFill>
              </a:rPr>
              <a:t>WIX.com</a:t>
            </a:r>
            <a:br>
              <a:rPr lang="en-US" dirty="0" smtClean="0">
                <a:solidFill>
                  <a:srgbClr val="1DC1B1"/>
                </a:solidFill>
              </a:rPr>
            </a:br>
            <a:r>
              <a:rPr lang="ru-RU" sz="3600" dirty="0" smtClean="0">
                <a:solidFill>
                  <a:srgbClr val="1DC1B1"/>
                </a:solidFill>
              </a:rPr>
              <a:t>редактор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277" y="364506"/>
            <a:ext cx="5422512" cy="5820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8347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048" y="364506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1DC1B1"/>
                </a:solidFill>
              </a:rPr>
              <a:t>WIX.com</a:t>
            </a:r>
            <a:br>
              <a:rPr lang="en-US" dirty="0" smtClean="0">
                <a:solidFill>
                  <a:srgbClr val="1DC1B1"/>
                </a:solidFill>
              </a:rPr>
            </a:br>
            <a:r>
              <a:rPr lang="ru-RU" sz="3600" dirty="0" smtClean="0">
                <a:solidFill>
                  <a:srgbClr val="1DC1B1"/>
                </a:solidFill>
              </a:rPr>
              <a:t>стили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90" y="1184857"/>
            <a:ext cx="9070576" cy="4940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8518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1DC1B1"/>
                </a:solidFill>
              </a:rPr>
              <a:t>Платформы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9263" indent="-449263">
              <a:buFont typeface="Wingdings" panose="05000000000000000000" pitchFamily="2" charset="2"/>
              <a:buChar char="ü"/>
            </a:pPr>
            <a:r>
              <a:rPr lang="en-US" dirty="0" smtClean="0"/>
              <a:t>LPgenerator</a:t>
            </a:r>
          </a:p>
          <a:p>
            <a:pPr marL="449263" indent="-449263">
              <a:buFont typeface="Wingdings" panose="05000000000000000000" pitchFamily="2" charset="2"/>
              <a:buChar char="ü"/>
            </a:pPr>
            <a:r>
              <a:rPr lang="en-US" dirty="0" smtClean="0"/>
              <a:t>WIX</a:t>
            </a:r>
          </a:p>
          <a:p>
            <a:pPr marL="449263" indent="-449263">
              <a:buFont typeface="Wingdings" panose="05000000000000000000" pitchFamily="2" charset="2"/>
              <a:buChar char="ü"/>
            </a:pPr>
            <a:r>
              <a:rPr lang="en-US" dirty="0" smtClean="0"/>
              <a:t>Parallels</a:t>
            </a:r>
          </a:p>
          <a:p>
            <a:pPr marL="449263" indent="-449263">
              <a:buFont typeface="Wingdings" panose="05000000000000000000" pitchFamily="2" charset="2"/>
              <a:buChar char="ü"/>
            </a:pPr>
            <a:r>
              <a:rPr lang="en-US" dirty="0" smtClean="0"/>
              <a:t>goMobi</a:t>
            </a:r>
            <a:endParaRPr lang="ru-RU" dirty="0" smtClean="0"/>
          </a:p>
          <a:p>
            <a:pPr marL="449263" indent="-449263">
              <a:buFont typeface="Wingdings" panose="05000000000000000000" pitchFamily="2" charset="2"/>
              <a:buChar char="ü"/>
            </a:pPr>
            <a:r>
              <a:rPr lang="en-US" dirty="0" smtClean="0"/>
              <a:t>Jimdo</a:t>
            </a:r>
            <a:endParaRPr lang="ru-RU" dirty="0" smtClean="0"/>
          </a:p>
          <a:p>
            <a:pPr marL="449263" indent="-449263">
              <a:buFont typeface="Wingdings" panose="05000000000000000000" pitchFamily="2" charset="2"/>
              <a:buChar char="ü"/>
            </a:pPr>
            <a:r>
              <a:rPr lang="en-US" dirty="0" smtClean="0"/>
              <a:t>thegrid.io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046719" y="1825625"/>
            <a:ext cx="28091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Ссылки и дополнительные</a:t>
            </a:r>
          </a:p>
          <a:p>
            <a:pPr algn="r"/>
            <a:r>
              <a:rPr lang="ru-RU" dirty="0"/>
              <a:t>м</a:t>
            </a:r>
            <a:r>
              <a:rPr lang="ru-RU" dirty="0" smtClean="0"/>
              <a:t>атериалы на странице:</a:t>
            </a:r>
            <a:br>
              <a:rPr lang="ru-RU" dirty="0" smtClean="0"/>
            </a:br>
            <a:r>
              <a:rPr lang="en-US" dirty="0" smtClean="0">
                <a:solidFill>
                  <a:srgbClr val="1DC1B1"/>
                </a:solidFill>
              </a:rPr>
              <a:t>www.j.mp/mfpa-links</a:t>
            </a:r>
            <a:endParaRPr lang="ru-RU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276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048" y="364506"/>
            <a:ext cx="10515600" cy="201808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DC1B1"/>
                </a:solidFill>
              </a:rPr>
              <a:t>WIX.com</a:t>
            </a:r>
            <a:br>
              <a:rPr lang="en-US" dirty="0" smtClean="0">
                <a:solidFill>
                  <a:srgbClr val="1DC1B1"/>
                </a:solidFill>
              </a:rPr>
            </a:br>
            <a:r>
              <a:rPr lang="ru-RU" sz="3600" dirty="0" smtClean="0">
                <a:solidFill>
                  <a:srgbClr val="1DC1B1"/>
                </a:solidFill>
              </a:rPr>
              <a:t>элементы</a:t>
            </a:r>
            <a:br>
              <a:rPr lang="ru-RU" sz="3600" dirty="0" smtClean="0">
                <a:solidFill>
                  <a:srgbClr val="1DC1B1"/>
                </a:solidFill>
              </a:rPr>
            </a:br>
            <a:r>
              <a:rPr lang="ru-RU" sz="3600" dirty="0" smtClean="0">
                <a:solidFill>
                  <a:srgbClr val="1DC1B1"/>
                </a:solidFill>
              </a:rPr>
              <a:t>логики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497" y="364506"/>
            <a:ext cx="5199745" cy="5814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3311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048" y="364506"/>
            <a:ext cx="10515600" cy="201808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DC1B1"/>
                </a:solidFill>
              </a:rPr>
              <a:t>WIX.com</a:t>
            </a:r>
            <a:br>
              <a:rPr lang="en-US" dirty="0" smtClean="0">
                <a:solidFill>
                  <a:srgbClr val="1DC1B1"/>
                </a:solidFill>
              </a:rPr>
            </a:br>
            <a:r>
              <a:rPr lang="ru-RU" sz="3600" dirty="0" smtClean="0">
                <a:solidFill>
                  <a:srgbClr val="1DC1B1"/>
                </a:solidFill>
              </a:rPr>
              <a:t>элементы</a:t>
            </a:r>
            <a:br>
              <a:rPr lang="ru-RU" sz="3600" dirty="0" smtClean="0">
                <a:solidFill>
                  <a:srgbClr val="1DC1B1"/>
                </a:solidFill>
              </a:rPr>
            </a:br>
            <a:r>
              <a:rPr lang="ru-RU" sz="3600" dirty="0" smtClean="0">
                <a:solidFill>
                  <a:srgbClr val="1DC1B1"/>
                </a:solidFill>
              </a:rPr>
              <a:t>логики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977" y="1189553"/>
            <a:ext cx="8679977" cy="5129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2924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048" y="364506"/>
            <a:ext cx="10515600" cy="80308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DC1B1"/>
                </a:solidFill>
              </a:rPr>
              <a:t>WIX.com</a:t>
            </a:r>
            <a:r>
              <a:rPr lang="ru-RU" dirty="0" smtClean="0">
                <a:solidFill>
                  <a:srgbClr val="1DC1B1"/>
                </a:solidFill>
              </a:rPr>
              <a:t> </a:t>
            </a:r>
            <a:r>
              <a:rPr lang="ru-RU" sz="3600" dirty="0" smtClean="0">
                <a:solidFill>
                  <a:srgbClr val="1DC1B1"/>
                </a:solidFill>
              </a:rPr>
              <a:t>элементы логики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95" y="1167593"/>
            <a:ext cx="8234087" cy="5009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027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048" y="364506"/>
            <a:ext cx="10515600" cy="75595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DC1B1"/>
                </a:solidFill>
              </a:rPr>
              <a:t>WIX.com</a:t>
            </a:r>
            <a:r>
              <a:rPr lang="ru-RU" dirty="0" smtClean="0">
                <a:solidFill>
                  <a:srgbClr val="1DC1B1"/>
                </a:solidFill>
              </a:rPr>
              <a:t> </a:t>
            </a:r>
            <a:r>
              <a:rPr lang="ru-RU" sz="3600" dirty="0" smtClean="0">
                <a:solidFill>
                  <a:srgbClr val="1DC1B1"/>
                </a:solidFill>
              </a:rPr>
              <a:t>элементы логики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685" y="1249252"/>
            <a:ext cx="9743963" cy="4889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8803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048" y="364506"/>
            <a:ext cx="10515600" cy="79459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DC1B1"/>
                </a:solidFill>
              </a:rPr>
              <a:t>WIX.com</a:t>
            </a:r>
            <a:r>
              <a:rPr lang="ru-RU" dirty="0" smtClean="0">
                <a:solidFill>
                  <a:srgbClr val="1DC1B1"/>
                </a:solidFill>
              </a:rPr>
              <a:t> </a:t>
            </a:r>
            <a:r>
              <a:rPr lang="ru-RU" sz="3600" dirty="0" smtClean="0">
                <a:solidFill>
                  <a:srgbClr val="1DC1B1"/>
                </a:solidFill>
              </a:rPr>
              <a:t>элементы логики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29" y="1403797"/>
            <a:ext cx="9102575" cy="4708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3394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865" y="255663"/>
            <a:ext cx="10515600" cy="101934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DC1B1"/>
                </a:solidFill>
              </a:rPr>
              <a:t>WIX.com</a:t>
            </a:r>
            <a:r>
              <a:rPr lang="ru-RU" dirty="0" smtClean="0">
                <a:solidFill>
                  <a:srgbClr val="1DC1B1"/>
                </a:solidFill>
              </a:rPr>
              <a:t> </a:t>
            </a:r>
            <a:r>
              <a:rPr lang="ru-RU" sz="3600" dirty="0" err="1" smtClean="0">
                <a:solidFill>
                  <a:srgbClr val="1DC1B1"/>
                </a:solidFill>
              </a:rPr>
              <a:t>предпросмотр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230" y="1578290"/>
            <a:ext cx="8859265" cy="435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4698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048" y="364506"/>
            <a:ext cx="10515600" cy="201808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DC1B1"/>
                </a:solidFill>
              </a:rPr>
              <a:t>WIX.com</a:t>
            </a:r>
            <a:br>
              <a:rPr lang="en-US" dirty="0" smtClean="0">
                <a:solidFill>
                  <a:srgbClr val="1DC1B1"/>
                </a:solidFill>
              </a:rPr>
            </a:br>
            <a:r>
              <a:rPr lang="ru-RU" sz="3600" dirty="0" smtClean="0">
                <a:solidFill>
                  <a:srgbClr val="1DC1B1"/>
                </a:solidFill>
              </a:rPr>
              <a:t>элементы</a:t>
            </a:r>
            <a:br>
              <a:rPr lang="ru-RU" sz="3600" dirty="0" smtClean="0">
                <a:solidFill>
                  <a:srgbClr val="1DC1B1"/>
                </a:solidFill>
              </a:rPr>
            </a:br>
            <a:r>
              <a:rPr lang="ru-RU" sz="3600" dirty="0" smtClean="0">
                <a:solidFill>
                  <a:srgbClr val="1DC1B1"/>
                </a:solidFill>
              </a:rPr>
              <a:t>логики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343" y="364506"/>
            <a:ext cx="5382688" cy="5673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1739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Важна ли адаптивность?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199" y="1825625"/>
            <a:ext cx="6621601" cy="4351338"/>
          </a:xfrm>
        </p:spPr>
      </p:pic>
    </p:spTree>
    <p:extLst>
      <p:ext uri="{BB962C8B-B14F-4D97-AF65-F5344CB8AC3E}">
        <p14:creationId xmlns:p14="http://schemas.microsoft.com/office/powerpoint/2010/main" val="130900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C1B1"/>
                </a:solidFill>
              </a:rPr>
              <a:t>WIX</a:t>
            </a:r>
            <a:r>
              <a:rPr lang="ru-RU" dirty="0" smtClean="0">
                <a:solidFill>
                  <a:srgbClr val="1DC1B1"/>
                </a:solidFill>
              </a:rPr>
              <a:t>: бесплатный тариф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430997"/>
            <a:ext cx="5157787" cy="823912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Плюсы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254908"/>
            <a:ext cx="5157787" cy="4180397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dirty="0"/>
              <a:t>Качественные современные макеты</a:t>
            </a:r>
          </a:p>
          <a:p>
            <a:pPr fontAlgn="base"/>
            <a:r>
              <a:rPr lang="ru-RU" dirty="0" smtClean="0"/>
              <a:t>Много разных модулей</a:t>
            </a:r>
            <a:endParaRPr lang="ru-RU" dirty="0"/>
          </a:p>
          <a:p>
            <a:pPr fontAlgn="base"/>
            <a:r>
              <a:rPr lang="ru-RU" dirty="0"/>
              <a:t>Не требует навыков создания сайтов (очень простой)</a:t>
            </a:r>
          </a:p>
          <a:p>
            <a:pPr fontAlgn="base"/>
            <a:r>
              <a:rPr lang="ru-RU" dirty="0" smtClean="0"/>
              <a:t>Интеграция </a:t>
            </a:r>
            <a:r>
              <a:rPr lang="ru-RU" dirty="0"/>
              <a:t>с социальными сетями</a:t>
            </a:r>
          </a:p>
          <a:p>
            <a:pPr fontAlgn="base"/>
            <a:r>
              <a:rPr lang="ru-RU" dirty="0"/>
              <a:t>Приятный и понятный интерфейс</a:t>
            </a:r>
          </a:p>
          <a:p>
            <a:pPr fontAlgn="base"/>
            <a:r>
              <a:rPr lang="ru-RU" dirty="0"/>
              <a:t>Много обучающей информации на русском языке. Расписан каждый шаг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430997"/>
            <a:ext cx="5183188" cy="82391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Минусы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254909"/>
            <a:ext cx="5183188" cy="4180396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Плохочитаемое</a:t>
            </a:r>
            <a:r>
              <a:rPr lang="ru-RU" dirty="0"/>
              <a:t> доменное имя</a:t>
            </a:r>
          </a:p>
          <a:p>
            <a:r>
              <a:rPr lang="ru-RU" dirty="0"/>
              <a:t>Реклама на сайте</a:t>
            </a:r>
          </a:p>
          <a:p>
            <a:r>
              <a:rPr lang="ru-RU" dirty="0"/>
              <a:t>Нет возможности просматривать статистику посещений</a:t>
            </a:r>
          </a:p>
          <a:p>
            <a:r>
              <a:rPr lang="ru-RU" dirty="0"/>
              <a:t>Ограниченный объем места для файлов (не более 500 Мб)</a:t>
            </a:r>
          </a:p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Требует много оперативной памяти при редактировании шаблона (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Firefox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&gt; 1500000 Мб)</a:t>
            </a:r>
          </a:p>
        </p:txBody>
      </p:sp>
    </p:spTree>
    <p:extLst>
      <p:ext uri="{BB962C8B-B14F-4D97-AF65-F5344CB8AC3E}">
        <p14:creationId xmlns:p14="http://schemas.microsoft.com/office/powerpoint/2010/main" val="303742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C1B1"/>
                </a:solidFill>
              </a:rPr>
              <a:t>WIX</a:t>
            </a:r>
            <a:r>
              <a:rPr lang="ru-RU" dirty="0" smtClean="0">
                <a:solidFill>
                  <a:srgbClr val="1DC1B1"/>
                </a:solidFill>
              </a:rPr>
              <a:t>: платный тариф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430997"/>
            <a:ext cx="5157787" cy="823912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Плюсы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254908"/>
            <a:ext cx="5157787" cy="4180397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/>
              <a:t>Можно подключить своё доменное имя</a:t>
            </a:r>
            <a:endParaRPr lang="ru-RU" dirty="0"/>
          </a:p>
          <a:p>
            <a:pPr fontAlgn="base"/>
            <a:r>
              <a:rPr lang="ru-RU" dirty="0" smtClean="0"/>
              <a:t>Отключена реклама на сайте</a:t>
            </a:r>
            <a:endParaRPr lang="ru-RU" dirty="0"/>
          </a:p>
          <a:p>
            <a:pPr fontAlgn="base"/>
            <a:r>
              <a:rPr lang="ru-RU" dirty="0" smtClean="0"/>
              <a:t>Можно подключить </a:t>
            </a:r>
            <a:r>
              <a:rPr lang="en-US" dirty="0" smtClean="0"/>
              <a:t>Google </a:t>
            </a:r>
            <a:r>
              <a:rPr lang="en-US" dirty="0" err="1" smtClean="0"/>
              <a:t>Adwords</a:t>
            </a:r>
            <a:endParaRPr lang="ru-RU" dirty="0"/>
          </a:p>
          <a:p>
            <a:pPr fontAlgn="base"/>
            <a:r>
              <a:rPr lang="ru-RU" dirty="0" smtClean="0"/>
              <a:t>Увеличенные объёмы дискового пространства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430997"/>
            <a:ext cx="5183188" cy="82391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Минусы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254909"/>
            <a:ext cx="5183188" cy="41803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Нет возможности подключить </a:t>
            </a:r>
            <a:r>
              <a:rPr lang="ru-RU" dirty="0" err="1" smtClean="0"/>
              <a:t>Яндекс.Метрику</a:t>
            </a:r>
            <a:r>
              <a:rPr lang="ru-RU" dirty="0" smtClean="0"/>
              <a:t> и другие счётчики кроме </a:t>
            </a:r>
            <a:r>
              <a:rPr lang="en-US" dirty="0" smtClean="0"/>
              <a:t>Google Analytics</a:t>
            </a:r>
            <a:endParaRPr lang="ru-RU" dirty="0" smtClean="0"/>
          </a:p>
          <a:p>
            <a:r>
              <a:rPr lang="ru-RU" dirty="0" smtClean="0"/>
              <a:t>Нет возможности писать серверную логику (связки </a:t>
            </a:r>
            <a:r>
              <a:rPr lang="en-US" dirty="0" smtClean="0"/>
              <a:t>CRM, </a:t>
            </a:r>
            <a:r>
              <a:rPr lang="ru-RU" dirty="0" smtClean="0"/>
              <a:t>рассылками, расписания и т.д.)</a:t>
            </a:r>
          </a:p>
          <a:p>
            <a:r>
              <a:rPr lang="ru-RU" dirty="0" smtClean="0"/>
              <a:t>Некоторые пакеты в </a:t>
            </a:r>
            <a:r>
              <a:rPr lang="ru-RU" dirty="0" err="1" smtClean="0"/>
              <a:t>маркете</a:t>
            </a:r>
            <a:r>
              <a:rPr lang="ru-RU" dirty="0" smtClean="0"/>
              <a:t> – по ежемесячной подписке</a:t>
            </a:r>
          </a:p>
        </p:txBody>
      </p:sp>
    </p:spTree>
    <p:extLst>
      <p:ext uri="{BB962C8B-B14F-4D97-AF65-F5344CB8AC3E}">
        <p14:creationId xmlns:p14="http://schemas.microsoft.com/office/powerpoint/2010/main" val="2803064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C1B1"/>
                </a:solidFill>
              </a:rPr>
              <a:t>WIX.com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932" y="365125"/>
            <a:ext cx="6537406" cy="5907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69221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8216"/>
          </a:xfrm>
        </p:spPr>
        <p:txBody>
          <a:bodyPr/>
          <a:lstStyle/>
          <a:p>
            <a:r>
              <a:rPr lang="en-US" dirty="0">
                <a:solidFill>
                  <a:srgbClr val="1DC1B1"/>
                </a:solidFill>
              </a:rPr>
              <a:t>WIX</a:t>
            </a:r>
            <a:r>
              <a:rPr lang="ru-RU" dirty="0">
                <a:solidFill>
                  <a:srgbClr val="1DC1B1"/>
                </a:solidFill>
              </a:rPr>
              <a:t>: </a:t>
            </a:r>
            <a:r>
              <a:rPr lang="ru-RU" dirty="0" smtClean="0">
                <a:solidFill>
                  <a:srgbClr val="1DC1B1"/>
                </a:solidFill>
              </a:rPr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33342"/>
            <a:ext cx="10628086" cy="378638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Платформа подходит для начинающих предпринимателей</a:t>
            </a:r>
          </a:p>
          <a:p>
            <a:r>
              <a:rPr lang="ru-RU" dirty="0" smtClean="0"/>
              <a:t>Финансовая выгода по хостингу только в случае, если у вас 1 сайт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Нет возможности вносить мелкие правки в шаблон сайта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Некоторые шаблоны продуманы не до конца, могут появляться дырки в дизайне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Точно такой же сайт как и у вас будет у кого-то ещё…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Платформа не позволяет писать свою серверную логику:</a:t>
            </a:r>
          </a:p>
          <a:p>
            <a:pPr lvl="1"/>
            <a:r>
              <a:rPr lang="ru-RU" dirty="0" smtClean="0">
                <a:solidFill>
                  <a:srgbClr val="C00000"/>
                </a:solidFill>
              </a:rPr>
              <a:t>Свои калькуляторы</a:t>
            </a:r>
          </a:p>
          <a:p>
            <a:pPr lvl="1"/>
            <a:r>
              <a:rPr lang="ru-RU" dirty="0" smtClean="0">
                <a:solidFill>
                  <a:srgbClr val="C00000"/>
                </a:solidFill>
              </a:rPr>
              <a:t>Создавать расписание автоматических задач</a:t>
            </a:r>
          </a:p>
          <a:p>
            <a:pPr lvl="1"/>
            <a:r>
              <a:rPr lang="ru-RU" dirty="0" smtClean="0">
                <a:solidFill>
                  <a:srgbClr val="C00000"/>
                </a:solidFill>
              </a:rPr>
              <a:t>Делать связки со многими сервисами, например: </a:t>
            </a:r>
            <a:r>
              <a:rPr lang="ru-RU" dirty="0" err="1" smtClean="0">
                <a:solidFill>
                  <a:srgbClr val="C00000"/>
                </a:solidFill>
              </a:rPr>
              <a:t>Яндекс.Маркет</a:t>
            </a:r>
            <a:r>
              <a:rPr lang="ru-RU" dirty="0" smtClean="0">
                <a:solidFill>
                  <a:srgbClr val="C00000"/>
                </a:solidFill>
              </a:rPr>
              <a:t>, сервисами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e-mail </a:t>
            </a:r>
            <a:r>
              <a:rPr lang="ru-RU" dirty="0" smtClean="0">
                <a:solidFill>
                  <a:srgbClr val="C00000"/>
                </a:solidFill>
              </a:rPr>
              <a:t>рассылок, </a:t>
            </a:r>
            <a:r>
              <a:rPr lang="en-US" dirty="0" smtClean="0">
                <a:solidFill>
                  <a:srgbClr val="C00000"/>
                </a:solidFill>
              </a:rPr>
              <a:t>CRM-</a:t>
            </a:r>
            <a:r>
              <a:rPr lang="ru-RU" dirty="0" smtClean="0">
                <a:solidFill>
                  <a:srgbClr val="C00000"/>
                </a:solidFill>
              </a:rPr>
              <a:t>системами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6" b="45340"/>
          <a:stretch/>
        </p:blipFill>
        <p:spPr>
          <a:xfrm>
            <a:off x="5246463" y="5009882"/>
            <a:ext cx="6696075" cy="1378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52143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DC1B1"/>
                </a:solidFill>
              </a:rPr>
              <a:t>WIX</a:t>
            </a:r>
            <a:r>
              <a:rPr lang="ru-RU" dirty="0">
                <a:solidFill>
                  <a:srgbClr val="1DC1B1"/>
                </a:solidFill>
              </a:rPr>
              <a:t>: </a:t>
            </a:r>
            <a:r>
              <a:rPr lang="ru-RU" dirty="0" smtClean="0">
                <a:solidFill>
                  <a:srgbClr val="1DC1B1"/>
                </a:solidFill>
              </a:rPr>
              <a:t>выгода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Оптимальный выбор для начинающих предпринимателей</a:t>
            </a:r>
          </a:p>
          <a:p>
            <a:r>
              <a:rPr lang="ru-RU" dirty="0" smtClean="0"/>
              <a:t>Удобного редактора не достаточно для создания превосходного продукта</a:t>
            </a:r>
          </a:p>
          <a:p>
            <a:pPr marL="1262063">
              <a:buNone/>
            </a:pPr>
            <a:r>
              <a:rPr lang="ru-RU" dirty="0" smtClean="0"/>
              <a:t>Сложности:</a:t>
            </a:r>
          </a:p>
          <a:p>
            <a:pPr marL="1262063"/>
            <a:r>
              <a:rPr lang="ru-RU" dirty="0" smtClean="0">
                <a:solidFill>
                  <a:srgbClr val="C00000"/>
                </a:solidFill>
              </a:rPr>
              <a:t>Нужна помощь в подборе иллюстраций</a:t>
            </a:r>
          </a:p>
          <a:p>
            <a:pPr marL="1262063"/>
            <a:r>
              <a:rPr lang="ru-RU" dirty="0" smtClean="0">
                <a:solidFill>
                  <a:srgbClr val="C00000"/>
                </a:solidFill>
              </a:rPr>
              <a:t>Каждый подключаемый </a:t>
            </a:r>
            <a:r>
              <a:rPr lang="ru-RU" dirty="0" err="1" smtClean="0">
                <a:solidFill>
                  <a:srgbClr val="C00000"/>
                </a:solidFill>
              </a:rPr>
              <a:t>виджет</a:t>
            </a:r>
            <a:r>
              <a:rPr lang="ru-RU" dirty="0" smtClean="0">
                <a:solidFill>
                  <a:srgbClr val="C00000"/>
                </a:solidFill>
              </a:rPr>
              <a:t> будет иметь свой собственный стиль, в итоге общая картинка будет неоднородной и целостность дизайна будет нарушена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6264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1DC1B1"/>
                </a:solidFill>
              </a:rPr>
              <a:t>Илья Ершов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85011"/>
            <a:ext cx="10515600" cy="34919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Веб-разработчик, руководитель интернет-проектов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ershov.ilya@gmail.com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Skype: </a:t>
            </a:r>
            <a:r>
              <a:rPr lang="en-US" dirty="0" err="1" smtClean="0"/>
              <a:t>ershov.ilya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www.ershov.pw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47956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Спасибо за внимание</a:t>
            </a:r>
            <a:endParaRPr lang="ru-RU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74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DC1B1"/>
                </a:solidFill>
              </a:rPr>
              <a:t>WIX.com</a:t>
            </a:r>
            <a:r>
              <a:rPr lang="ru-RU" dirty="0" smtClean="0">
                <a:solidFill>
                  <a:srgbClr val="1DC1B1"/>
                </a:solidFill>
              </a:rPr>
              <a:t/>
            </a:r>
            <a:br>
              <a:rPr lang="ru-RU" dirty="0" smtClean="0">
                <a:solidFill>
                  <a:srgbClr val="1DC1B1"/>
                </a:solidFill>
              </a:rPr>
            </a:br>
            <a:r>
              <a:rPr lang="ru-RU" sz="4000" dirty="0" smtClean="0">
                <a:solidFill>
                  <a:srgbClr val="1DC1B1"/>
                </a:solidFill>
              </a:rPr>
              <a:t>начало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11" y="421623"/>
            <a:ext cx="7198944" cy="5755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3067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2428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DC1B1"/>
                </a:solidFill>
              </a:rPr>
              <a:t>WIX.com</a:t>
            </a:r>
            <a:r>
              <a:rPr lang="ru-RU" dirty="0" smtClean="0">
                <a:solidFill>
                  <a:srgbClr val="1DC1B1"/>
                </a:solidFill>
              </a:rPr>
              <a:t/>
            </a:r>
            <a:br>
              <a:rPr lang="ru-RU" dirty="0" smtClean="0">
                <a:solidFill>
                  <a:srgbClr val="1DC1B1"/>
                </a:solidFill>
              </a:rPr>
            </a:br>
            <a:r>
              <a:rPr lang="ru-RU" sz="4000" dirty="0" smtClean="0">
                <a:solidFill>
                  <a:srgbClr val="1DC1B1"/>
                </a:solidFill>
              </a:rPr>
              <a:t>каталог</a:t>
            </a:r>
            <a:br>
              <a:rPr lang="ru-RU" sz="4000" dirty="0" smtClean="0">
                <a:solidFill>
                  <a:srgbClr val="1DC1B1"/>
                </a:solidFill>
              </a:rPr>
            </a:br>
            <a:r>
              <a:rPr lang="ru-RU" sz="4000" dirty="0" smtClean="0">
                <a:solidFill>
                  <a:srgbClr val="1DC1B1"/>
                </a:solidFill>
              </a:rPr>
              <a:t>шаблонов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877" y="446556"/>
            <a:ext cx="6927374" cy="5730407"/>
          </a:xfrm>
        </p:spPr>
      </p:pic>
    </p:spTree>
    <p:extLst>
      <p:ext uri="{BB962C8B-B14F-4D97-AF65-F5344CB8AC3E}">
        <p14:creationId xmlns:p14="http://schemas.microsoft.com/office/powerpoint/2010/main" val="3861239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048" y="364506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1DC1B1"/>
                </a:solidFill>
              </a:rPr>
              <a:t>WIX.com</a:t>
            </a:r>
            <a:br>
              <a:rPr lang="en-US" dirty="0" smtClean="0">
                <a:solidFill>
                  <a:srgbClr val="1DC1B1"/>
                </a:solidFill>
              </a:rPr>
            </a:br>
            <a:r>
              <a:rPr lang="ru-RU" sz="3600" dirty="0" smtClean="0">
                <a:solidFill>
                  <a:srgbClr val="1DC1B1"/>
                </a:solidFill>
              </a:rPr>
              <a:t>редактор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61" y="364506"/>
            <a:ext cx="8041294" cy="5812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0126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048" y="364506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1DC1B1"/>
                </a:solidFill>
              </a:rPr>
              <a:t>WIX.com</a:t>
            </a:r>
            <a:br>
              <a:rPr lang="en-US" dirty="0" smtClean="0">
                <a:solidFill>
                  <a:srgbClr val="1DC1B1"/>
                </a:solidFill>
              </a:rPr>
            </a:br>
            <a:r>
              <a:rPr lang="ru-RU" sz="3600" dirty="0" smtClean="0">
                <a:solidFill>
                  <a:srgbClr val="1DC1B1"/>
                </a:solidFill>
              </a:rPr>
              <a:t>редактор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665" y="439205"/>
            <a:ext cx="6110236" cy="5927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4331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048" y="364506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1DC1B1"/>
                </a:solidFill>
              </a:rPr>
              <a:t>WIX.com</a:t>
            </a:r>
            <a:br>
              <a:rPr lang="en-US" dirty="0" smtClean="0">
                <a:solidFill>
                  <a:srgbClr val="1DC1B1"/>
                </a:solidFill>
              </a:rPr>
            </a:br>
            <a:r>
              <a:rPr lang="ru-RU" sz="3600" dirty="0" smtClean="0">
                <a:solidFill>
                  <a:srgbClr val="1DC1B1"/>
                </a:solidFill>
              </a:rPr>
              <a:t>редактор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835" y="364506"/>
            <a:ext cx="5698826" cy="5932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4815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048" y="364506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1DC1B1"/>
                </a:solidFill>
              </a:rPr>
              <a:t>WIX.com</a:t>
            </a:r>
            <a:br>
              <a:rPr lang="en-US" dirty="0" smtClean="0">
                <a:solidFill>
                  <a:srgbClr val="1DC1B1"/>
                </a:solidFill>
              </a:rPr>
            </a:br>
            <a:r>
              <a:rPr lang="ru-RU" sz="3600" dirty="0" smtClean="0">
                <a:solidFill>
                  <a:srgbClr val="1DC1B1"/>
                </a:solidFill>
              </a:rPr>
              <a:t>редактор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867" y="275476"/>
            <a:ext cx="5972178" cy="5884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07147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328</Words>
  <Application>Microsoft Office PowerPoint</Application>
  <PresentationFormat>Широкоэкранный</PresentationFormat>
  <Paragraphs>84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Тема Office</vt:lpstr>
      <vt:lpstr>Создание сайта самостоятельно</vt:lpstr>
      <vt:lpstr>Платформы</vt:lpstr>
      <vt:lpstr>WIX.com</vt:lpstr>
      <vt:lpstr>WIX.com начало</vt:lpstr>
      <vt:lpstr>WIX.com каталог шаблонов</vt:lpstr>
      <vt:lpstr>WIX.com редактор</vt:lpstr>
      <vt:lpstr>WIX.com редактор</vt:lpstr>
      <vt:lpstr>WIX.com редактор</vt:lpstr>
      <vt:lpstr>WIX.com редактор</vt:lpstr>
      <vt:lpstr>WIX.com редактор</vt:lpstr>
      <vt:lpstr>WIX.com редактор</vt:lpstr>
      <vt:lpstr>WIX.com редактор</vt:lpstr>
      <vt:lpstr>WIX.com редактор</vt:lpstr>
      <vt:lpstr>WIX.com редактор</vt:lpstr>
      <vt:lpstr>WIX.com редактор</vt:lpstr>
      <vt:lpstr>WIX.com редактор</vt:lpstr>
      <vt:lpstr>WIX.com редактор</vt:lpstr>
      <vt:lpstr>WIX.com редактор</vt:lpstr>
      <vt:lpstr>WIX.com стили</vt:lpstr>
      <vt:lpstr>WIX.com элементы логики</vt:lpstr>
      <vt:lpstr>WIX.com элементы логики</vt:lpstr>
      <vt:lpstr>WIX.com элементы логики</vt:lpstr>
      <vt:lpstr>WIX.com элементы логики</vt:lpstr>
      <vt:lpstr>WIX.com элементы логики</vt:lpstr>
      <vt:lpstr>WIX.com предпросмотр</vt:lpstr>
      <vt:lpstr>WIX.com элементы логики</vt:lpstr>
      <vt:lpstr>Важна ли адаптивность?</vt:lpstr>
      <vt:lpstr>WIX: бесплатный тариф</vt:lpstr>
      <vt:lpstr>WIX: платный тариф</vt:lpstr>
      <vt:lpstr>WIX: выводы</vt:lpstr>
      <vt:lpstr>WIX: выгода</vt:lpstr>
      <vt:lpstr>Илья Ершов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«Веб-разработка»</dc:title>
  <dc:creator>Ершов Илья Николаевич</dc:creator>
  <cp:lastModifiedBy>Ершов Илья Николаевич</cp:lastModifiedBy>
  <cp:revision>28</cp:revision>
  <dcterms:created xsi:type="dcterms:W3CDTF">2015-05-12T06:51:14Z</dcterms:created>
  <dcterms:modified xsi:type="dcterms:W3CDTF">2015-05-13T06:35:20Z</dcterms:modified>
</cp:coreProperties>
</file>