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71" r:id="rId4"/>
    <p:sldId id="269" r:id="rId5"/>
    <p:sldId id="270" r:id="rId6"/>
    <p:sldId id="266" r:id="rId7"/>
    <p:sldId id="267" r:id="rId8"/>
    <p:sldId id="268" r:id="rId9"/>
    <p:sldId id="272" r:id="rId10"/>
    <p:sldId id="296" r:id="rId11"/>
    <p:sldId id="297" r:id="rId12"/>
    <p:sldId id="298" r:id="rId13"/>
    <p:sldId id="299" r:id="rId14"/>
    <p:sldId id="300" r:id="rId15"/>
    <p:sldId id="295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63" r:id="rId39"/>
    <p:sldId id="262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C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40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62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55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7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2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41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90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00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494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18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25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2B5A4-A436-4CBE-B397-3BC9C03C2BAF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76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shov.pw/" TargetMode="External"/><Relationship Id="rId2" Type="http://schemas.openxmlformats.org/officeDocument/2006/relationships/hyperlink" Target="mailto:ershov.ilya@gmail.com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Составление</a:t>
            </a:r>
            <a:r>
              <a:rPr lang="en-US" dirty="0" smtClean="0">
                <a:solidFill>
                  <a:srgbClr val="1DC1B1"/>
                </a:solidFill>
              </a:rPr>
              <a:t/>
            </a:r>
            <a:br>
              <a:rPr lang="en-US" dirty="0" smtClean="0">
                <a:solidFill>
                  <a:srgbClr val="1DC1B1"/>
                </a:solidFill>
              </a:rPr>
            </a:br>
            <a:r>
              <a:rPr lang="ru-RU" dirty="0" smtClean="0">
                <a:solidFill>
                  <a:srgbClr val="1DC1B1"/>
                </a:solidFill>
              </a:rPr>
              <a:t>Технического </a:t>
            </a:r>
            <a:r>
              <a:rPr lang="ru-RU" dirty="0">
                <a:solidFill>
                  <a:srgbClr val="1DC1B1"/>
                </a:solidFill>
              </a:rPr>
              <a:t>Задания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Факультет Интернета МФПУ СИНЕРГИЯ</a:t>
            </a:r>
            <a:endParaRPr lang="en-US" dirty="0" smtClean="0"/>
          </a:p>
          <a:p>
            <a:r>
              <a:rPr lang="ru-RU" dirty="0"/>
              <a:t>Курс «Веб-разработка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Илья Ершов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905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Бриф </a:t>
            </a:r>
            <a:r>
              <a:rPr lang="ru-RU" dirty="0">
                <a:solidFill>
                  <a:srgbClr val="1DC1B1"/>
                </a:solidFill>
              </a:rPr>
              <a:t>на разработку сайта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87" y="1385497"/>
            <a:ext cx="7171061" cy="4842981"/>
          </a:xfrm>
        </p:spPr>
      </p:pic>
    </p:spTree>
    <p:extLst>
      <p:ext uri="{BB962C8B-B14F-4D97-AF65-F5344CB8AC3E}">
        <p14:creationId xmlns:p14="http://schemas.microsoft.com/office/powerpoint/2010/main" val="3834238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Бриф </a:t>
            </a:r>
            <a:r>
              <a:rPr lang="ru-RU" dirty="0">
                <a:solidFill>
                  <a:srgbClr val="1DC1B1"/>
                </a:solidFill>
              </a:rPr>
              <a:t>на разработку сайта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790" y="1554095"/>
            <a:ext cx="7333063" cy="4609989"/>
          </a:xfrm>
        </p:spPr>
      </p:pic>
    </p:spTree>
    <p:extLst>
      <p:ext uri="{BB962C8B-B14F-4D97-AF65-F5344CB8AC3E}">
        <p14:creationId xmlns:p14="http://schemas.microsoft.com/office/powerpoint/2010/main" val="1382136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Бриф </a:t>
            </a:r>
            <a:r>
              <a:rPr lang="ru-RU" dirty="0">
                <a:solidFill>
                  <a:srgbClr val="1DC1B1"/>
                </a:solidFill>
              </a:rPr>
              <a:t>на разработку сайта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4" y="1690688"/>
            <a:ext cx="9809959" cy="4482306"/>
          </a:xfrm>
        </p:spPr>
      </p:pic>
    </p:spTree>
    <p:extLst>
      <p:ext uri="{BB962C8B-B14F-4D97-AF65-F5344CB8AC3E}">
        <p14:creationId xmlns:p14="http://schemas.microsoft.com/office/powerpoint/2010/main" val="3924406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Бриф </a:t>
            </a:r>
            <a:r>
              <a:rPr lang="ru-RU" dirty="0">
                <a:solidFill>
                  <a:srgbClr val="1DC1B1"/>
                </a:solidFill>
              </a:rPr>
              <a:t>на разработку сайта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99" y="1690688"/>
            <a:ext cx="10730640" cy="4134643"/>
          </a:xfrm>
        </p:spPr>
      </p:pic>
    </p:spTree>
    <p:extLst>
      <p:ext uri="{BB962C8B-B14F-4D97-AF65-F5344CB8AC3E}">
        <p14:creationId xmlns:p14="http://schemas.microsoft.com/office/powerpoint/2010/main" val="3510592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Бриф </a:t>
            </a:r>
            <a:r>
              <a:rPr lang="ru-RU" dirty="0">
                <a:solidFill>
                  <a:srgbClr val="1DC1B1"/>
                </a:solidFill>
              </a:rPr>
              <a:t>на разработку сайта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77" y="1574222"/>
            <a:ext cx="9762185" cy="4602742"/>
          </a:xfrm>
        </p:spPr>
      </p:pic>
    </p:spTree>
    <p:extLst>
      <p:ext uri="{BB962C8B-B14F-4D97-AF65-F5344CB8AC3E}">
        <p14:creationId xmlns:p14="http://schemas.microsoft.com/office/powerpoint/2010/main" val="361588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Пример </a:t>
            </a:r>
            <a:r>
              <a:rPr lang="ru-RU" dirty="0" smtClean="0">
                <a:solidFill>
                  <a:srgbClr val="1DC1B1"/>
                </a:solidFill>
              </a:rPr>
              <a:t>презентации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упаковки смыслов </a:t>
            </a:r>
            <a:r>
              <a:rPr lang="ru-RU" smtClean="0"/>
              <a:t>в сайт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467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Содержимое 8" descr="Разметка для дизайнера_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347788"/>
            <a:ext cx="9144000" cy="4286250"/>
          </a:xfrm>
        </p:spPr>
      </p:pic>
      <p:sp>
        <p:nvSpPr>
          <p:cNvPr id="9219" name="Заголовок 3"/>
          <p:cNvSpPr>
            <a:spLocks noGrp="1"/>
          </p:cNvSpPr>
          <p:nvPr>
            <p:ph type="title"/>
          </p:nvPr>
        </p:nvSpPr>
        <p:spPr>
          <a:xfrm>
            <a:off x="1524000" y="309563"/>
            <a:ext cx="9144000" cy="914400"/>
          </a:xfrm>
        </p:spPr>
        <p:txBody>
          <a:bodyPr/>
          <a:lstStyle/>
          <a:p>
            <a:pPr algn="just" eaLnBrk="1" hangingPunct="1"/>
            <a:r>
              <a:rPr lang="ru-RU" altLang="ru-RU" sz="1400" b="1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altLang="ru-RU" sz="1400" b="1">
                <a:latin typeface="Arial" panose="020B0604020202020204" pitchFamily="34" charset="0"/>
                <a:cs typeface="Arial" panose="020B0604020202020204" pitchFamily="34" charset="0"/>
              </a:rPr>
              <a:t>Yes-construction</a:t>
            </a:r>
            <a:r>
              <a:rPr lang="ru-RU" altLang="ru-RU" sz="1400" b="1">
                <a:latin typeface="Arial" panose="020B0604020202020204" pitchFamily="34" charset="0"/>
                <a:cs typeface="Arial" panose="020B0604020202020204" pitchFamily="34" charset="0"/>
              </a:rPr>
              <a:t>»                                                   </a:t>
            </a:r>
            <a:r>
              <a:rPr lang="en-US" altLang="ru-RU" sz="1400" b="1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altLang="ru-RU" sz="1400" b="1">
                <a:latin typeface="Arial" panose="020B0604020202020204" pitchFamily="34" charset="0"/>
                <a:cs typeface="Arial" panose="020B0604020202020204" pitchFamily="34" charset="0"/>
              </a:rPr>
              <a:t>Офис в Москве                +7 (495) 495-45-45</a:t>
            </a:r>
            <a:br>
              <a:rPr lang="ru-RU" altLang="ru-RU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b="1">
                <a:latin typeface="Arial" panose="020B0604020202020204" pitchFamily="34" charset="0"/>
                <a:cs typeface="Arial" panose="020B0604020202020204" pitchFamily="34" charset="0"/>
              </a:rPr>
              <a:t>Группа строительных компаний                              Офис в С-Петербурге    +7 (812) 375-75-75</a:t>
            </a:r>
            <a:br>
              <a:rPr lang="ru-RU" altLang="ru-RU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b="1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</a:t>
            </a:r>
            <a:r>
              <a:rPr lang="en-US" altLang="ru-RU" sz="1400" b="1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altLang="ru-RU" sz="1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>
                <a:latin typeface="Arial" panose="020B0604020202020204" pitchFamily="34" charset="0"/>
                <a:cs typeface="Arial" panose="020B0604020202020204" pitchFamily="34" charset="0"/>
              </a:rPr>
              <a:t>welcome@yes-construction.ru                                          </a:t>
            </a:r>
          </a:p>
        </p:txBody>
      </p:sp>
      <p:sp>
        <p:nvSpPr>
          <p:cNvPr id="9220" name="TextBox 8"/>
          <p:cNvSpPr txBox="1">
            <a:spLocks noChangeArrowheads="1"/>
          </p:cNvSpPr>
          <p:nvPr/>
        </p:nvSpPr>
        <p:spPr bwMode="auto">
          <a:xfrm>
            <a:off x="4656138" y="5732463"/>
            <a:ext cx="2728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i="1">
                <a:solidFill>
                  <a:schemeClr val="bg1"/>
                </a:solidFill>
              </a:rPr>
              <a:t>Гарантия 25 лет</a:t>
            </a:r>
          </a:p>
        </p:txBody>
      </p:sp>
      <p:sp>
        <p:nvSpPr>
          <p:cNvPr id="9221" name="TextBox 11"/>
          <p:cNvSpPr txBox="1">
            <a:spLocks noChangeArrowheads="1"/>
          </p:cNvSpPr>
          <p:nvPr/>
        </p:nvSpPr>
        <p:spPr bwMode="auto">
          <a:xfrm>
            <a:off x="1704976" y="3087688"/>
            <a:ext cx="85693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800" b="1" i="1"/>
              <a:t>Строительство уникальных рубленых домов ручной работы</a:t>
            </a:r>
          </a:p>
          <a:p>
            <a:pPr eaLnBrk="1" hangingPunct="1"/>
            <a:r>
              <a:rPr lang="ru-RU" altLang="ru-RU" sz="2000" b="1" i="1"/>
              <a:t>                                                                          </a:t>
            </a:r>
          </a:p>
          <a:p>
            <a:pPr algn="r" eaLnBrk="1" hangingPunct="1"/>
            <a:r>
              <a:rPr lang="ru-RU" altLang="ru-RU"/>
              <a:t> </a:t>
            </a:r>
            <a:endParaRPr lang="en-US" altLang="ru-RU"/>
          </a:p>
          <a:p>
            <a:pPr eaLnBrk="1" hangingPunct="1"/>
            <a:r>
              <a:rPr lang="en-US" altLang="ru-RU"/>
              <a:t>                                        </a:t>
            </a:r>
            <a:endParaRPr lang="ru-RU" altLang="ru-RU"/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5407025" y="4435475"/>
            <a:ext cx="4838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i="1"/>
              <a:t>Гарантия 25 лет</a:t>
            </a:r>
          </a:p>
        </p:txBody>
      </p:sp>
      <p:sp>
        <p:nvSpPr>
          <p:cNvPr id="9223" name="TextBox 9"/>
          <p:cNvSpPr txBox="1">
            <a:spLocks noChangeArrowheads="1"/>
          </p:cNvSpPr>
          <p:nvPr/>
        </p:nvSpPr>
        <p:spPr bwMode="auto">
          <a:xfrm>
            <a:off x="2733675" y="5753100"/>
            <a:ext cx="3633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Вариант первой страницы № 1</a:t>
            </a:r>
          </a:p>
        </p:txBody>
      </p:sp>
    </p:spTree>
    <p:extLst>
      <p:ext uri="{BB962C8B-B14F-4D97-AF65-F5344CB8AC3E}">
        <p14:creationId xmlns:p14="http://schemas.microsoft.com/office/powerpoint/2010/main" val="216928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3"/>
          <p:cNvSpPr>
            <a:spLocks noGrp="1"/>
          </p:cNvSpPr>
          <p:nvPr>
            <p:ph type="title"/>
          </p:nvPr>
        </p:nvSpPr>
        <p:spPr>
          <a:xfrm>
            <a:off x="1792289" y="0"/>
            <a:ext cx="8580437" cy="914400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«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Yes construction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»                                                  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       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Офис в Москве                +7 (495) 495-45-45</a:t>
            </a:r>
            <a:r>
              <a:rPr sz="1400" b="1" dirty="0">
                <a:latin typeface="Arial" pitchFamily="34" charset="0"/>
                <a:cs typeface="Arial" pitchFamily="34" charset="0"/>
              </a:rPr>
              <a:t/>
            </a:r>
            <a:br>
              <a:rPr sz="1400" b="1" dirty="0"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latin typeface="Arial" pitchFamily="34" charset="0"/>
                <a:cs typeface="Arial" pitchFamily="34" charset="0"/>
              </a:rPr>
              <a:t>Группа строительных компаний                              Офис в С-Петербурге    +7 (812) 375-75-75</a:t>
            </a:r>
            <a:br>
              <a:rPr lang="ru-RU" sz="1400" b="1" dirty="0"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</a:t>
            </a:r>
            <a:r>
              <a:rPr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sz="1400" b="1" dirty="0">
                <a:latin typeface="Arial" pitchFamily="34" charset="0"/>
                <a:cs typeface="Arial" pitchFamily="34" charset="0"/>
              </a:rPr>
              <a:t>welcome@yes-construction.ru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 </a:t>
            </a:r>
            <a:br>
              <a:rPr lang="ru-RU" sz="1400" b="1" dirty="0"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latin typeface="Arial" pitchFamily="34" charset="0"/>
                <a:cs typeface="Arial" pitchFamily="34" charset="0"/>
              </a:rPr>
              <a:t>Вариант первой страницы №2                                        </a:t>
            </a:r>
          </a:p>
        </p:txBody>
      </p:sp>
      <p:sp>
        <p:nvSpPr>
          <p:cNvPr id="10243" name="TextBox 8"/>
          <p:cNvSpPr txBox="1">
            <a:spLocks noChangeArrowheads="1"/>
          </p:cNvSpPr>
          <p:nvPr/>
        </p:nvSpPr>
        <p:spPr bwMode="auto">
          <a:xfrm>
            <a:off x="4656138" y="5732463"/>
            <a:ext cx="2728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i="1">
                <a:solidFill>
                  <a:schemeClr val="bg1"/>
                </a:solidFill>
              </a:rPr>
              <a:t>Гарантия 25 лет</a:t>
            </a:r>
          </a:p>
        </p:txBody>
      </p:sp>
      <p:pic>
        <p:nvPicPr>
          <p:cNvPr id="10244" name="Содержимое 10" descr="3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3001" y="1566863"/>
            <a:ext cx="7566025" cy="4691062"/>
          </a:xfrm>
        </p:spPr>
      </p:pic>
      <p:sp>
        <p:nvSpPr>
          <p:cNvPr id="10245" name="TextBox 11"/>
          <p:cNvSpPr txBox="1">
            <a:spLocks noChangeArrowheads="1"/>
          </p:cNvSpPr>
          <p:nvPr/>
        </p:nvSpPr>
        <p:spPr bwMode="auto">
          <a:xfrm>
            <a:off x="2098676" y="1131888"/>
            <a:ext cx="856932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i="1"/>
              <a:t>Строительство уникальных рубленых домов ручной работы</a:t>
            </a:r>
          </a:p>
          <a:p>
            <a:pPr eaLnBrk="1" hangingPunct="1"/>
            <a:r>
              <a:rPr lang="ru-RU" altLang="ru-RU" sz="2000" b="1" i="1"/>
              <a:t>                                                                          </a:t>
            </a:r>
          </a:p>
          <a:p>
            <a:pPr algn="r" eaLnBrk="1" hangingPunct="1"/>
            <a:r>
              <a:rPr lang="ru-RU" altLang="ru-RU"/>
              <a:t> </a:t>
            </a:r>
            <a:endParaRPr lang="en-US" altLang="ru-RU"/>
          </a:p>
          <a:p>
            <a:pPr eaLnBrk="1" hangingPunct="1"/>
            <a:r>
              <a:rPr lang="en-US" altLang="ru-RU"/>
              <a:t>                                        </a:t>
            </a:r>
            <a:endParaRPr lang="ru-RU" altLang="ru-RU"/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4646613" y="6319839"/>
            <a:ext cx="2728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i="1"/>
              <a:t>Гарантия 25 лет</a:t>
            </a:r>
          </a:p>
        </p:txBody>
      </p:sp>
    </p:spTree>
    <p:extLst>
      <p:ext uri="{BB962C8B-B14F-4D97-AF65-F5344CB8AC3E}">
        <p14:creationId xmlns:p14="http://schemas.microsoft.com/office/powerpoint/2010/main" val="381151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020888" y="214313"/>
            <a:ext cx="8229600" cy="914400"/>
          </a:xfrm>
        </p:spPr>
        <p:txBody>
          <a:bodyPr/>
          <a:lstStyle/>
          <a:p>
            <a:pPr algn="ctr" eaLnBrk="1" hangingPunct="1"/>
            <a:r>
              <a:rPr lang="ru-RU" altLang="ru-RU" sz="2800" i="1"/>
              <a:t>Строительство индивидуальных домов по каркасной технологии </a:t>
            </a:r>
            <a:r>
              <a:rPr lang="en-US" altLang="ru-RU" sz="2800" i="1"/>
              <a:t>Post &amp; Beam</a:t>
            </a:r>
            <a:endParaRPr lang="ru-RU" altLang="ru-RU" sz="2800" i="1"/>
          </a:p>
        </p:txBody>
      </p:sp>
      <p:pic>
        <p:nvPicPr>
          <p:cNvPr id="11267" name="Содержимое 7" descr="eksterery_2000_31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9114" y="1282700"/>
            <a:ext cx="4249737" cy="2808288"/>
          </a:xfrm>
        </p:spPr>
      </p:pic>
      <p:pic>
        <p:nvPicPr>
          <p:cNvPr id="11268" name="Содержимое 9" descr="img_4868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8864" y="1282700"/>
            <a:ext cx="4357687" cy="2808288"/>
          </a:xfrm>
        </p:spPr>
      </p:pic>
      <p:sp>
        <p:nvSpPr>
          <p:cNvPr id="11269" name="TextBox 10"/>
          <p:cNvSpPr txBox="1">
            <a:spLocks noChangeArrowheads="1"/>
          </p:cNvSpPr>
          <p:nvPr/>
        </p:nvSpPr>
        <p:spPr bwMode="auto">
          <a:xfrm>
            <a:off x="1790700" y="4306888"/>
            <a:ext cx="849788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600" i="1"/>
          </a:p>
          <a:p>
            <a:pPr algn="ctr" eaLnBrk="1" hangingPunct="1"/>
            <a:r>
              <a:rPr lang="en-US" altLang="ru-RU" sz="1600" b="1" i="1"/>
              <a:t>Post &amp; Beam </a:t>
            </a:r>
            <a:r>
              <a:rPr lang="ru-RU" altLang="ru-RU" sz="1600" b="1" i="1"/>
              <a:t>– стоечно балочная технология строительства, в которой несущие элементы выполнены из бревен большого диаметра.</a:t>
            </a:r>
          </a:p>
          <a:p>
            <a:pPr algn="ctr" eaLnBrk="1" hangingPunct="1"/>
            <a:endParaRPr lang="ru-RU" altLang="ru-RU" sz="1600" b="1" i="1"/>
          </a:p>
          <a:p>
            <a:pPr algn="ctr" eaLnBrk="1" hangingPunct="1"/>
            <a:r>
              <a:rPr lang="ru-RU" altLang="ru-RU" sz="1600" b="1" i="1"/>
              <a:t>Использование этой технологии выводит наши дома на принципиально новый уровень строительства и архитектуры. </a:t>
            </a:r>
          </a:p>
        </p:txBody>
      </p:sp>
    </p:spTree>
    <p:extLst>
      <p:ext uri="{BB962C8B-B14F-4D97-AF65-F5344CB8AC3E}">
        <p14:creationId xmlns:p14="http://schemas.microsoft.com/office/powerpoint/2010/main" val="423089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024063" y="0"/>
            <a:ext cx="8229600" cy="914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i="1" smtClean="0">
                <a:solidFill>
                  <a:schemeClr val="tx1"/>
                </a:solidFill>
              </a:rPr>
              <a:t>Комбинированные рубленые дома.</a:t>
            </a:r>
          </a:p>
        </p:txBody>
      </p:sp>
      <p:pic>
        <p:nvPicPr>
          <p:cNvPr id="12291" name="Содержимое 5" descr="D_12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4989" y="1304926"/>
            <a:ext cx="4149725" cy="3197225"/>
          </a:xfrm>
        </p:spPr>
      </p:pic>
      <p:pic>
        <p:nvPicPr>
          <p:cNvPr id="12292" name="Содержимое 6" descr="D_13_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13438" y="1304926"/>
            <a:ext cx="4254500" cy="3192463"/>
          </a:xfrm>
        </p:spPr>
      </p:pic>
      <p:sp>
        <p:nvSpPr>
          <p:cNvPr id="12293" name="TextBox 9"/>
          <p:cNvSpPr txBox="1">
            <a:spLocks noChangeArrowheads="1"/>
          </p:cNvSpPr>
          <p:nvPr/>
        </p:nvSpPr>
        <p:spPr bwMode="auto">
          <a:xfrm>
            <a:off x="2238376" y="4776788"/>
            <a:ext cx="3452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Calibri" panose="020F0502020204030204" pitchFamily="34" charset="0"/>
              </a:rPr>
              <a:t>240 м2  4 6</a:t>
            </a:r>
            <a:r>
              <a:rPr lang="en-US" altLang="ru-RU" b="1">
                <a:latin typeface="Calibri" panose="020F0502020204030204" pitchFamily="34" charset="0"/>
              </a:rPr>
              <a:t>64</a:t>
            </a:r>
            <a:r>
              <a:rPr lang="ru-RU" altLang="ru-RU" b="1">
                <a:latin typeface="Calibri" panose="020F0502020204030204" pitchFamily="34" charset="0"/>
              </a:rPr>
              <a:t> 000 рублей</a:t>
            </a:r>
          </a:p>
          <a:p>
            <a:pPr eaLnBrk="1" hangingPunct="1"/>
            <a:r>
              <a:rPr lang="ru-RU" altLang="ru-RU" b="1">
                <a:latin typeface="Calibri" panose="020F0502020204030204" pitchFamily="34" charset="0"/>
              </a:rPr>
              <a:t>Срок строительство 4- 5 месяцев</a:t>
            </a:r>
          </a:p>
        </p:txBody>
      </p:sp>
      <p:sp>
        <p:nvSpPr>
          <p:cNvPr id="12294" name="TextBox 10"/>
          <p:cNvSpPr txBox="1">
            <a:spLocks noChangeArrowheads="1"/>
          </p:cNvSpPr>
          <p:nvPr/>
        </p:nvSpPr>
        <p:spPr bwMode="auto">
          <a:xfrm>
            <a:off x="6323014" y="4805363"/>
            <a:ext cx="3500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Calibri" panose="020F0502020204030204" pitchFamily="34" charset="0"/>
              </a:rPr>
              <a:t>180 м2  3 8</a:t>
            </a:r>
            <a:r>
              <a:rPr lang="en-US" altLang="ru-RU" b="1">
                <a:latin typeface="Calibri" panose="020F0502020204030204" pitchFamily="34" charset="0"/>
              </a:rPr>
              <a:t>78</a:t>
            </a:r>
            <a:r>
              <a:rPr lang="ru-RU" altLang="ru-RU" b="1">
                <a:latin typeface="Calibri" panose="020F0502020204030204" pitchFamily="34" charset="0"/>
              </a:rPr>
              <a:t> 000 рублей</a:t>
            </a:r>
          </a:p>
          <a:p>
            <a:pPr eaLnBrk="1" hangingPunct="1"/>
            <a:r>
              <a:rPr lang="ru-RU" altLang="ru-RU" b="1">
                <a:latin typeface="Calibri" panose="020F0502020204030204" pitchFamily="34" charset="0"/>
              </a:rPr>
              <a:t>Срок строительство 3- 4 месяца</a:t>
            </a:r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3057525" y="5556250"/>
            <a:ext cx="145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/>
              <a:t>Подробнее</a:t>
            </a:r>
          </a:p>
        </p:txBody>
      </p:sp>
      <p:sp>
        <p:nvSpPr>
          <p:cNvPr id="12296" name="TextBox 7"/>
          <p:cNvSpPr txBox="1">
            <a:spLocks noChangeArrowheads="1"/>
          </p:cNvSpPr>
          <p:nvPr/>
        </p:nvSpPr>
        <p:spPr bwMode="auto">
          <a:xfrm>
            <a:off x="7345364" y="5484813"/>
            <a:ext cx="145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/>
              <a:t>Подробнее</a:t>
            </a:r>
          </a:p>
        </p:txBody>
      </p:sp>
    </p:spTree>
    <p:extLst>
      <p:ext uri="{BB962C8B-B14F-4D97-AF65-F5344CB8AC3E}">
        <p14:creationId xmlns:p14="http://schemas.microsoft.com/office/powerpoint/2010/main" val="236345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Упаковка смыслов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Смыслы должны быть изложены в тексте (</a:t>
            </a:r>
            <a:r>
              <a:rPr lang="ru-RU" dirty="0" err="1"/>
              <a:t>Word</a:t>
            </a:r>
            <a:r>
              <a:rPr lang="ru-RU" dirty="0"/>
              <a:t>, </a:t>
            </a:r>
            <a:r>
              <a:rPr lang="ru-RU" dirty="0" err="1" smtClean="0"/>
              <a:t>PowerPoint</a:t>
            </a:r>
            <a:r>
              <a:rPr lang="ru-RU" dirty="0" smtClean="0"/>
              <a:t>). До начала </a:t>
            </a:r>
            <a:r>
              <a:rPr lang="ru-RU" dirty="0"/>
              <a:t>разработки сайта необходимо собрать воедино все смыслы которые будут переданы </a:t>
            </a:r>
            <a:r>
              <a:rPr lang="ru-RU" dirty="0" smtClean="0"/>
              <a:t>аудитории сайта.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r>
              <a:rPr lang="ru-RU" dirty="0"/>
              <a:t>Эта информация представляет из себя текстовое Техническое Задание или анкету, называемую Бриф и набор графических файлов.</a:t>
            </a:r>
          </a:p>
          <a:p>
            <a:endParaRPr lang="ru-RU" dirty="0"/>
          </a:p>
          <a:p>
            <a:r>
              <a:rPr lang="ru-RU" dirty="0" smtClean="0"/>
              <a:t>Бриф на разработку сайта</a:t>
            </a:r>
          </a:p>
          <a:p>
            <a:r>
              <a:rPr lang="ru-RU" dirty="0" smtClean="0"/>
              <a:t>Маркетинг-кит Заказчика</a:t>
            </a:r>
          </a:p>
          <a:p>
            <a:r>
              <a:rPr lang="ru-RU" dirty="0" smtClean="0"/>
              <a:t>Реальные фотографии, иллюстрации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1271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 descr="img_358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9" y="1341438"/>
            <a:ext cx="4727575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Рисунок 1" descr="img_357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341438"/>
            <a:ext cx="4619625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2747964" y="4365625"/>
            <a:ext cx="692308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i="1"/>
              <a:t>Строительство рубленых домов в классическую </a:t>
            </a:r>
          </a:p>
          <a:p>
            <a:pPr algn="ctr" eaLnBrk="1" hangingPunct="1"/>
            <a:r>
              <a:rPr lang="ru-RU" altLang="ru-RU" b="1" i="1"/>
              <a:t>русскую чашу с использованием</a:t>
            </a:r>
          </a:p>
          <a:p>
            <a:pPr algn="ctr" eaLnBrk="1" hangingPunct="1"/>
            <a:r>
              <a:rPr lang="ru-RU" altLang="ru-RU" b="1" i="1"/>
              <a:t>уникальных предметов декорирования экстерьера дома</a:t>
            </a:r>
          </a:p>
        </p:txBody>
      </p:sp>
    </p:spTree>
    <p:extLst>
      <p:ext uri="{BB962C8B-B14F-4D97-AF65-F5344CB8AC3E}">
        <p14:creationId xmlns:p14="http://schemas.microsoft.com/office/powerpoint/2010/main" val="243334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" descr="domik-3-kopiy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549276"/>
            <a:ext cx="720090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2495551" y="4941888"/>
            <a:ext cx="77771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i="1"/>
              <a:t>Технология канадского и норвежского замка. </a:t>
            </a:r>
          </a:p>
          <a:p>
            <a:pPr algn="ctr" eaLnBrk="1" hangingPunct="1"/>
            <a:r>
              <a:rPr lang="ru-RU" altLang="ru-RU" i="1"/>
              <a:t>В месте соединения бревен образуется плотный замок трапециевидной формы. При осадке верхнее бревно заклинивает нижнее и препятствует естественной деформации дерева</a:t>
            </a:r>
          </a:p>
        </p:txBody>
      </p:sp>
    </p:spTree>
    <p:extLst>
      <p:ext uri="{BB962C8B-B14F-4D97-AF65-F5344CB8AC3E}">
        <p14:creationId xmlns:p14="http://schemas.microsoft.com/office/powerpoint/2010/main" val="193687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6" descr="D_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0" y="3563938"/>
            <a:ext cx="2808288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Рисунок 17" descr="D_12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1" y="3549651"/>
            <a:ext cx="278447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18" descr="D_09_Front_fi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6" y="3549651"/>
            <a:ext cx="276066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19" descr="1_т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1419225"/>
            <a:ext cx="27606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20"/>
          <p:cNvSpPr txBox="1">
            <a:spLocks noChangeArrowheads="1"/>
          </p:cNvSpPr>
          <p:nvPr/>
        </p:nvSpPr>
        <p:spPr bwMode="auto">
          <a:xfrm>
            <a:off x="2301875" y="619125"/>
            <a:ext cx="7632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i="1"/>
              <a:t>Проекты</a:t>
            </a:r>
          </a:p>
        </p:txBody>
      </p:sp>
      <p:pic>
        <p:nvPicPr>
          <p:cNvPr id="15367" name="Содержимое 10" descr="D_148_1br_.jpg"/>
          <p:cNvPicPr>
            <a:picLocks noGrp="1" noChangeAspect="1"/>
          </p:cNvPicPr>
          <p:nvPr>
            <p:ph sz="quarter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4851" y="1406525"/>
            <a:ext cx="2805113" cy="2166938"/>
          </a:xfrm>
        </p:spPr>
      </p:pic>
      <p:pic>
        <p:nvPicPr>
          <p:cNvPr id="15368" name="Рисунок 11" descr="banya_skazka_1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1435100"/>
            <a:ext cx="2794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0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5" descr="D_09_1 пла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276" y="666750"/>
            <a:ext cx="3006725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6" descr="D_09_2 план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3538538"/>
            <a:ext cx="2808288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Содержимое 4" descr="D_09___Fin.jpg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2926" y="1089025"/>
            <a:ext cx="5732463" cy="4298950"/>
          </a:xfrm>
        </p:spPr>
      </p:pic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1847850" y="379413"/>
            <a:ext cx="5295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i="1"/>
              <a:t> Проект «</a:t>
            </a:r>
            <a:r>
              <a:rPr lang="en-US" altLang="ru-RU" sz="2400" b="1" i="1"/>
              <a:t>Canadian Wood</a:t>
            </a:r>
            <a:r>
              <a:rPr lang="ru-RU" altLang="ru-RU" sz="2400" b="1" i="1"/>
              <a:t>» </a:t>
            </a:r>
            <a:r>
              <a:rPr lang="en-US" altLang="ru-RU" sz="2400" b="1" i="1"/>
              <a:t>274 </a:t>
            </a:r>
            <a:r>
              <a:rPr lang="ru-RU" altLang="ru-RU" sz="2400" b="1" i="1"/>
              <a:t>м2</a:t>
            </a:r>
          </a:p>
        </p:txBody>
      </p:sp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1946276" y="5570538"/>
            <a:ext cx="4164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i="1"/>
              <a:t>От 5 346 000 рублей</a:t>
            </a:r>
          </a:p>
        </p:txBody>
      </p:sp>
    </p:spTree>
    <p:extLst>
      <p:ext uri="{BB962C8B-B14F-4D97-AF65-F5344CB8AC3E}">
        <p14:creationId xmlns:p14="http://schemas.microsoft.com/office/powerpoint/2010/main" val="357210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7"/>
          <p:cNvSpPr txBox="1">
            <a:spLocks noChangeArrowheads="1"/>
          </p:cNvSpPr>
          <p:nvPr/>
        </p:nvSpPr>
        <p:spPr bwMode="auto">
          <a:xfrm>
            <a:off x="1847851" y="379413"/>
            <a:ext cx="5002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i="1"/>
              <a:t> Проект «</a:t>
            </a:r>
            <a:r>
              <a:rPr lang="en-US" altLang="ru-RU" sz="2400" b="1" i="1"/>
              <a:t>Finland Wood</a:t>
            </a:r>
            <a:r>
              <a:rPr lang="ru-RU" altLang="ru-RU" sz="2400" b="1" i="1"/>
              <a:t>» </a:t>
            </a:r>
            <a:r>
              <a:rPr lang="en-US" altLang="ru-RU" sz="2400" b="1" i="1"/>
              <a:t>324 </a:t>
            </a:r>
            <a:r>
              <a:rPr lang="ru-RU" altLang="ru-RU" sz="2400" b="1" i="1"/>
              <a:t>м2</a:t>
            </a:r>
          </a:p>
        </p:txBody>
      </p:sp>
      <p:sp>
        <p:nvSpPr>
          <p:cNvPr id="17411" name="TextBox 8"/>
          <p:cNvSpPr txBox="1">
            <a:spLocks noChangeArrowheads="1"/>
          </p:cNvSpPr>
          <p:nvPr/>
        </p:nvSpPr>
        <p:spPr bwMode="auto">
          <a:xfrm>
            <a:off x="1946276" y="5570538"/>
            <a:ext cx="4164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i="1"/>
              <a:t>От </a:t>
            </a:r>
            <a:r>
              <a:rPr lang="en-US" altLang="ru-RU" sz="2400" b="1" i="1"/>
              <a:t>7 239</a:t>
            </a:r>
            <a:r>
              <a:rPr lang="ru-RU" altLang="ru-RU" sz="2400" b="1" i="1"/>
              <a:t> 000 рублей</a:t>
            </a:r>
          </a:p>
        </p:txBody>
      </p:sp>
      <p:pic>
        <p:nvPicPr>
          <p:cNvPr id="17412" name="Содержимое 10" descr="2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1" y="1009651"/>
            <a:ext cx="5591175" cy="4194175"/>
          </a:xfrm>
        </p:spPr>
      </p:pic>
      <p:pic>
        <p:nvPicPr>
          <p:cNvPr id="17413" name="Рисунок 11" descr="схема_дом __Ф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8" y="998539"/>
            <a:ext cx="2995612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Рисунок 12" descr="схема_дом __Ф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8" y="3235326"/>
            <a:ext cx="2995612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78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063750" y="476251"/>
            <a:ext cx="8229600" cy="6270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i="1" smtClean="0"/>
              <a:t>Уют и роскошь каждого дома</a:t>
            </a:r>
          </a:p>
        </p:txBody>
      </p:sp>
      <p:pic>
        <p:nvPicPr>
          <p:cNvPr id="18435" name="Рисунок 2" descr="img_4674-kopiy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412875"/>
            <a:ext cx="442753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3" descr="IMG_82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1412875"/>
            <a:ext cx="429418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1847851" y="4652964"/>
            <a:ext cx="8569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i="1"/>
              <a:t>Рубленые дома позволяют использовать внутренне пространство дома с применением самых разных дизайнерских решений и подстроить его под индивидуальный характер каждого владельца</a:t>
            </a:r>
          </a:p>
        </p:txBody>
      </p:sp>
    </p:spTree>
    <p:extLst>
      <p:ext uri="{BB962C8B-B14F-4D97-AF65-F5344CB8AC3E}">
        <p14:creationId xmlns:p14="http://schemas.microsoft.com/office/powerpoint/2010/main" val="332799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024064" y="1"/>
            <a:ext cx="7972425" cy="868363"/>
          </a:xfrm>
        </p:spPr>
        <p:txBody>
          <a:bodyPr/>
          <a:lstStyle/>
          <a:p>
            <a:pPr algn="ctr" eaLnBrk="1" hangingPunct="1"/>
            <a:r>
              <a:rPr lang="ru-RU" altLang="ru-RU" sz="2400" b="1" i="1"/>
              <a:t>Классический интерьер рубленого дома из лафета</a:t>
            </a:r>
          </a:p>
        </p:txBody>
      </p:sp>
      <p:pic>
        <p:nvPicPr>
          <p:cNvPr id="19459" name="Содержимое 6" descr="1.1.7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1538" y="3573464"/>
            <a:ext cx="4038600" cy="2687637"/>
          </a:xfrm>
        </p:spPr>
      </p:pic>
      <p:pic>
        <p:nvPicPr>
          <p:cNvPr id="19460" name="Содержимое 7" descr="biggest1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1538" y="908050"/>
            <a:ext cx="4032250" cy="2597150"/>
          </a:xfrm>
        </p:spPr>
      </p:pic>
      <p:pic>
        <p:nvPicPr>
          <p:cNvPr id="19461" name="Рисунок 8" descr="biggest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908051"/>
            <a:ext cx="3643312" cy="55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80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919288" y="765175"/>
            <a:ext cx="8229600" cy="914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b="1" i="1" smtClean="0"/>
              <a:t>Польза для здоровья рубленого дома</a:t>
            </a: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1847850" y="1989139"/>
            <a:ext cx="84963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/>
              <a:t> Экологичность материала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/>
              <a:t> Оптимальная влажность воздуха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/>
              <a:t> Постоянный кислородообмен внутри помещений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/>
              <a:t> Выделение фитонцидов, полезных для людей, страдающих астматической болезнью.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/>
              <a:t> Здоровый и крепкий сон.</a:t>
            </a:r>
          </a:p>
        </p:txBody>
      </p:sp>
      <p:pic>
        <p:nvPicPr>
          <p:cNvPr id="20484" name="Рисунок 3" descr="846-02-happy-family-is-caring-par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3933826"/>
            <a:ext cx="307181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81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6"/>
          <p:cNvSpPr txBox="1">
            <a:spLocks noChangeArrowheads="1"/>
          </p:cNvSpPr>
          <p:nvPr/>
        </p:nvSpPr>
        <p:spPr bwMode="auto">
          <a:xfrm>
            <a:off x="2114551" y="908051"/>
            <a:ext cx="8094663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>
                <a:latin typeface="Calibri" panose="020F0502020204030204" pitchFamily="34" charset="0"/>
              </a:rPr>
              <a:t> Команда строителей, архитекторов, дизайнеров с опытом работы более 8 лет.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>
                <a:latin typeface="Calibri" panose="020F0502020204030204" pitchFamily="34" charset="0"/>
              </a:rPr>
              <a:t> Опыт строительства рубленых проектов от 50 до 2500 м2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>
                <a:latin typeface="Calibri" panose="020F0502020204030204" pitchFamily="34" charset="0"/>
              </a:rPr>
              <a:t> Проектирование любой сложности.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>
                <a:latin typeface="Calibri" panose="020F0502020204030204" pitchFamily="34" charset="0"/>
              </a:rPr>
              <a:t> Строительство в любом регионе России и Европы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>
                <a:latin typeface="Calibri" panose="020F0502020204030204" pitchFamily="34" charset="0"/>
              </a:rPr>
              <a:t> Своя сырьевая и производственная площадка в Архангельской области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>
                <a:latin typeface="Calibri" panose="020F0502020204030204" pitchFamily="34" charset="0"/>
              </a:rPr>
              <a:t>  Макетная мастерская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>
                <a:latin typeface="Calibri" panose="020F0502020204030204" pitchFamily="34" charset="0"/>
              </a:rPr>
              <a:t>  Комплексное юридическое сопровождение на всех этапах реализации проекта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ru-RU" altLang="ru-RU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ru-RU" altLang="ru-RU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21507" name="Заголовок 2"/>
          <p:cNvSpPr>
            <a:spLocks noGrp="1"/>
          </p:cNvSpPr>
          <p:nvPr>
            <p:ph type="title"/>
          </p:nvPr>
        </p:nvSpPr>
        <p:spPr>
          <a:xfrm>
            <a:off x="3417889" y="254001"/>
            <a:ext cx="5673725" cy="6397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mtClean="0"/>
              <a:t>«</a:t>
            </a:r>
            <a:r>
              <a:rPr lang="ru-RU" altLang="ru-RU" smtClean="0">
                <a:latin typeface="Bookman Old Style" panose="02050604050505020204" pitchFamily="18" charset="0"/>
              </a:rPr>
              <a:t>Yes Construction</a:t>
            </a:r>
            <a:r>
              <a:rPr lang="ru-RU" altLang="ru-RU" smtClean="0"/>
              <a:t>»  - это</a:t>
            </a:r>
          </a:p>
        </p:txBody>
      </p:sp>
    </p:spTree>
    <p:extLst>
      <p:ext uri="{BB962C8B-B14F-4D97-AF65-F5344CB8AC3E}">
        <p14:creationId xmlns:p14="http://schemas.microsoft.com/office/powerpoint/2010/main" val="374779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2005013" y="639763"/>
            <a:ext cx="84248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i="1"/>
              <a:t>Использование древесины только высокого качества</a:t>
            </a:r>
          </a:p>
          <a:p>
            <a:pPr algn="ctr" eaLnBrk="1" hangingPunct="1"/>
            <a:endParaRPr lang="ru-RU" altLang="ru-RU" sz="2000" b="1" i="1"/>
          </a:p>
          <a:p>
            <a:pPr eaLnBrk="1" hangingPunct="1"/>
            <a:r>
              <a:rPr lang="ru-RU" altLang="ru-RU" sz="2000" b="1" i="1"/>
              <a:t>Архангельская и карельская сосна                     Алтайский кедр </a:t>
            </a:r>
          </a:p>
        </p:txBody>
      </p:sp>
      <p:pic>
        <p:nvPicPr>
          <p:cNvPr id="22531" name="Рисунок 3" descr="gimg_1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2565401"/>
            <a:ext cx="410368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Рисунок 4" descr="IMG_24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2492376"/>
            <a:ext cx="2663825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63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1DC1B1"/>
                </a:solidFill>
              </a:rPr>
              <a:t>Какие смыслы следует упаковать в ТЗ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Название компании</a:t>
            </a:r>
          </a:p>
          <a:p>
            <a:r>
              <a:rPr lang="ru-RU" dirty="0"/>
              <a:t>Дескриптор (краткое описание деятельности)</a:t>
            </a:r>
          </a:p>
          <a:p>
            <a:r>
              <a:rPr lang="ru-RU" dirty="0"/>
              <a:t>Контакты</a:t>
            </a:r>
          </a:p>
          <a:p>
            <a:r>
              <a:rPr lang="ru-RU" dirty="0"/>
              <a:t>Текст главной страницы</a:t>
            </a:r>
          </a:p>
          <a:p>
            <a:r>
              <a:rPr lang="ru-RU" dirty="0"/>
              <a:t>Тексты страниц </a:t>
            </a:r>
            <a:r>
              <a:rPr lang="ru-RU" dirty="0" smtClean="0"/>
              <a:t>описывающих Услуги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242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2" descr="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88914"/>
            <a:ext cx="6796088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Рисунок 4" descr="shield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4" y="2565401"/>
            <a:ext cx="2801937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Рисунок 7" descr="eksterery_2000_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2492375"/>
            <a:ext cx="467995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00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/>
              <a:t>Безопасность дома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1847851" y="1628776"/>
            <a:ext cx="8550275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Все дома нашей компании проходят тщательную технологическую </a:t>
            </a:r>
          </a:p>
          <a:p>
            <a:pPr algn="ctr" eaLnBrk="1" hangingPunct="1"/>
            <a:r>
              <a:rPr lang="ru-RU" altLang="ru-RU"/>
              <a:t>антисептическую и огнебиозащитную обработку</a:t>
            </a:r>
            <a:r>
              <a:rPr lang="en-US" altLang="ru-RU"/>
              <a:t> </a:t>
            </a:r>
            <a:r>
              <a:rPr lang="ru-RU" altLang="ru-RU"/>
              <a:t>экологичными материалами</a:t>
            </a:r>
          </a:p>
          <a:p>
            <a:pPr algn="ctr" eaLnBrk="1" hangingPunct="1"/>
            <a:endParaRPr lang="ru-RU" altLang="ru-RU"/>
          </a:p>
          <a:p>
            <a:pPr algn="ctr" eaLnBrk="1" hangingPunct="1"/>
            <a:r>
              <a:rPr lang="en-US" altLang="ru-RU"/>
              <a:t>Neomid (</a:t>
            </a:r>
            <a:r>
              <a:rPr lang="ru-RU" altLang="ru-RU"/>
              <a:t>Россия)</a:t>
            </a:r>
          </a:p>
          <a:p>
            <a:pPr algn="ctr" eaLnBrk="1" hangingPunct="1"/>
            <a:r>
              <a:rPr lang="en-US" altLang="ru-RU"/>
              <a:t>Osmo (</a:t>
            </a:r>
            <a:r>
              <a:rPr lang="ru-RU" altLang="ru-RU"/>
              <a:t>Германия)</a:t>
            </a:r>
          </a:p>
          <a:p>
            <a:pPr algn="ctr" eaLnBrk="1" hangingPunct="1"/>
            <a:r>
              <a:rPr lang="en-US" altLang="ru-RU"/>
              <a:t>Glimtrex</a:t>
            </a:r>
            <a:r>
              <a:rPr lang="ru-RU" altLang="ru-RU"/>
              <a:t>, </a:t>
            </a:r>
            <a:r>
              <a:rPr lang="en-US" altLang="ru-RU"/>
              <a:t>Lobasol </a:t>
            </a:r>
            <a:r>
              <a:rPr lang="ru-RU" altLang="ru-RU"/>
              <a:t>(Германия)</a:t>
            </a:r>
          </a:p>
          <a:p>
            <a:pPr algn="ctr" eaLnBrk="1" hangingPunct="1"/>
            <a:r>
              <a:rPr lang="ru-RU" altLang="ru-RU"/>
              <a:t>СОПУР (Польша)</a:t>
            </a:r>
          </a:p>
          <a:p>
            <a:pPr eaLnBrk="1" hangingPunct="1"/>
            <a:endParaRPr lang="ru-RU" altLang="ru-RU" b="1"/>
          </a:p>
          <a:p>
            <a:pPr eaLnBrk="1" hangingPunct="1"/>
            <a:endParaRPr lang="ru-RU" altLang="ru-RU" b="1"/>
          </a:p>
          <a:p>
            <a:pPr algn="ctr" eaLnBrk="1" hangingPunct="1"/>
            <a:r>
              <a:rPr lang="ru-RU" altLang="ru-RU" b="1"/>
              <a:t>Данные вид продукции защищает наши дома от возгорания (1 – 3 степень огнезащиты дома) и полностью предотвращает появления каких либо биологических изъянов в древесине.</a:t>
            </a:r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791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063750" y="0"/>
            <a:ext cx="8229600" cy="1219200"/>
          </a:xfrm>
        </p:spPr>
        <p:txBody>
          <a:bodyPr/>
          <a:lstStyle/>
          <a:p>
            <a:pPr algn="ctr" eaLnBrk="1" hangingPunct="1"/>
            <a:r>
              <a:rPr lang="ru-RU" altLang="ru-RU" sz="2800"/>
              <a:t> Стоимость проектирования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66989" y="1484314"/>
          <a:ext cx="7488237" cy="3671891"/>
        </p:xfrm>
        <a:graphic>
          <a:graphicData uri="http://schemas.openxmlformats.org/drawingml/2006/table">
            <a:tbl>
              <a:tblPr/>
              <a:tblGrid>
                <a:gridCol w="4747585"/>
                <a:gridCol w="2740652"/>
              </a:tblGrid>
              <a:tr h="411186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Архитектурный проект дома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450 руб./м2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186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Конструктивный проект дома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 руб./ м2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186"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2403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Дизайн проект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1900 руб./м2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186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Проект водоснабжения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220 руб./м2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186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Проект электрики 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250 руб./м2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186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Проект кондиционирования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 руб./м2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186"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186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Полный комплект из 4 проектов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2300 руб./м2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23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135188" y="188913"/>
            <a:ext cx="8229600" cy="958850"/>
          </a:xfrm>
        </p:spPr>
        <p:txBody>
          <a:bodyPr/>
          <a:lstStyle/>
          <a:p>
            <a:pPr algn="ctr" eaLnBrk="1" hangingPunct="1"/>
            <a:r>
              <a:rPr lang="ru-RU" altLang="ru-RU" sz="3100"/>
              <a:t>Стоимость</a:t>
            </a:r>
            <a:r>
              <a:rPr lang="ru-RU" altLang="ru-RU" smtClean="0"/>
              <a:t> </a:t>
            </a:r>
            <a:r>
              <a:rPr lang="ru-RU" altLang="ru-RU" sz="3100"/>
              <a:t>строительства дома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992313" y="1412875"/>
          <a:ext cx="8280400" cy="3455988"/>
        </p:xfrm>
        <a:graphic>
          <a:graphicData uri="http://schemas.openxmlformats.org/drawingml/2006/table">
            <a:tbl>
              <a:tblPr/>
              <a:tblGrid>
                <a:gridCol w="4540144"/>
                <a:gridCol w="2091326"/>
                <a:gridCol w="1648930"/>
              </a:tblGrid>
              <a:tr h="4964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Рубленые дома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Конструктив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Под ключ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641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Дом из бревна от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см. Ручная работа.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от 14 000 руб/м2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от 32 000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руб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/м2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641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Рубленый каркасный дом Post &amp;  Beam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от 16 000 руб/м2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от 35 000 руб/м2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641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Дом из лафета. Архангельская сосна  от 30 см.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от 17 000 руб/м2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от 36 000 руб/м2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641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Дом из лафета. Алтайский кедр 35 - 50 см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от 25 000 руб/м2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от 40 000 руб/м2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7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Монолитно - кирпичные дома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Конструктив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Под ключ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641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Монолитно кирпичный дом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от 24 000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руб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/м2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от 49 000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руб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/м2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94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911350" y="211138"/>
            <a:ext cx="8229600" cy="914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mtClean="0"/>
              <a:t>Этапы работ перед строительством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2030414" y="1758950"/>
            <a:ext cx="813117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Bookman Old Style" panose="02050604050505020204" pitchFamily="18" charset="0"/>
              <a:buAutoNum type="arabicPeriod"/>
            </a:pPr>
            <a:r>
              <a:rPr lang="ru-RU" altLang="ru-RU"/>
              <a:t>Выбор земельного участка. Выезд специалиста. Осмотр существующего земельного участка. Составление предварительного плана подъездных путей и организации строительства. При необходимости согласование генплана и получения разрешения на строительство.</a:t>
            </a:r>
          </a:p>
          <a:p>
            <a:pPr eaLnBrk="1" hangingPunct="1">
              <a:buFont typeface="Bookman Old Style" panose="02050604050505020204" pitchFamily="18" charset="0"/>
              <a:buAutoNum type="arabicPeriod"/>
            </a:pPr>
            <a:r>
              <a:rPr lang="ru-RU" altLang="ru-RU"/>
              <a:t>Согласование предварительной сметы.</a:t>
            </a:r>
          </a:p>
          <a:p>
            <a:pPr eaLnBrk="1" hangingPunct="1">
              <a:buFont typeface="Bookman Old Style" panose="02050604050505020204" pitchFamily="18" charset="0"/>
              <a:buAutoNum type="arabicPeriod"/>
            </a:pPr>
            <a:r>
              <a:rPr lang="ru-RU" altLang="ru-RU"/>
              <a:t>Эскизное и архитектурное проектирование</a:t>
            </a:r>
          </a:p>
          <a:p>
            <a:pPr eaLnBrk="1" hangingPunct="1">
              <a:buFont typeface="Bookman Old Style" panose="02050604050505020204" pitchFamily="18" charset="0"/>
              <a:buAutoNum type="arabicPeriod"/>
            </a:pPr>
            <a:r>
              <a:rPr lang="ru-RU" altLang="ru-RU"/>
              <a:t>Геология участка. Определение уровня грунтовых вод и оптимального типа фундамента</a:t>
            </a:r>
          </a:p>
          <a:p>
            <a:pPr eaLnBrk="1" hangingPunct="1">
              <a:buFont typeface="Bookman Old Style" panose="02050604050505020204" pitchFamily="18" charset="0"/>
              <a:buAutoNum type="arabicPeriod"/>
            </a:pPr>
            <a:r>
              <a:rPr lang="ru-RU" altLang="ru-RU"/>
              <a:t>Согласование проектных решений. Составление окончательной сметы стоимости строительства.</a:t>
            </a:r>
          </a:p>
          <a:p>
            <a:pPr eaLnBrk="1" hangingPunct="1">
              <a:buFont typeface="Bookman Old Style" panose="02050604050505020204" pitchFamily="18" charset="0"/>
              <a:buAutoNum type="arabicPeriod"/>
            </a:pPr>
            <a:r>
              <a:rPr lang="ru-RU" altLang="ru-RU"/>
              <a:t>Подписание договора на строительство</a:t>
            </a:r>
          </a:p>
          <a:p>
            <a:pPr eaLnBrk="1" hangingPunct="1">
              <a:buFont typeface="Bookman Old Style" panose="02050604050505020204" pitchFamily="18" charset="0"/>
              <a:buAutoNum type="arabicPeriod"/>
            </a:pPr>
            <a:endParaRPr lang="ru-RU" altLang="ru-RU"/>
          </a:p>
          <a:p>
            <a:pPr eaLnBrk="1" hangingPunct="1">
              <a:buFontTx/>
              <a:buAutoNum type="arabicPeriod"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962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/>
              <a:t>Основные этапы строительства</a:t>
            </a: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2044700" y="1997076"/>
            <a:ext cx="81724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altLang="ru-RU"/>
              <a:t>Разработка земельного участка (при необходимости)</a:t>
            </a:r>
          </a:p>
          <a:p>
            <a:pPr eaLnBrk="1" hangingPunct="1">
              <a:buFontTx/>
              <a:buAutoNum type="arabicPeriod"/>
            </a:pPr>
            <a:r>
              <a:rPr lang="ru-RU" altLang="ru-RU"/>
              <a:t>Строительство выбранного типа фундамента</a:t>
            </a:r>
          </a:p>
          <a:p>
            <a:pPr eaLnBrk="1" hangingPunct="1">
              <a:buFontTx/>
              <a:buAutoNum type="arabicPeriod"/>
            </a:pPr>
            <a:r>
              <a:rPr lang="ru-RU" altLang="ru-RU"/>
              <a:t>Строительства конструктивной части дома из выбранного материала. Как непосредственно на участке Заказчика так и на производственной площадке нашей компании</a:t>
            </a:r>
          </a:p>
          <a:p>
            <a:pPr eaLnBrk="1" hangingPunct="1">
              <a:buFontTx/>
              <a:buAutoNum type="arabicPeriod"/>
            </a:pPr>
            <a:r>
              <a:rPr lang="ru-RU" altLang="ru-RU"/>
              <a:t>Окончательный монтаж конструктивной части дома под крышу</a:t>
            </a:r>
          </a:p>
          <a:p>
            <a:pPr eaLnBrk="1" hangingPunct="1">
              <a:buFontTx/>
              <a:buAutoNum type="arabicPeriod"/>
            </a:pPr>
            <a:r>
              <a:rPr lang="ru-RU" altLang="ru-RU"/>
              <a:t>Проводка инженерных коммуникаций дома</a:t>
            </a:r>
          </a:p>
          <a:p>
            <a:pPr eaLnBrk="1" hangingPunct="1">
              <a:buFontTx/>
              <a:buAutoNum type="arabicPeriod"/>
            </a:pPr>
            <a:r>
              <a:rPr lang="ru-RU" altLang="ru-RU"/>
              <a:t>Внутренние и наружные отделочные работы</a:t>
            </a:r>
          </a:p>
          <a:p>
            <a:pPr eaLnBrk="1" hangingPunct="1">
              <a:buFontTx/>
              <a:buAutoNum type="arabicPeriod"/>
            </a:pPr>
            <a:r>
              <a:rPr lang="ru-RU" altLang="ru-RU"/>
              <a:t>Создание интерьера дома</a:t>
            </a:r>
          </a:p>
          <a:p>
            <a:pPr eaLnBrk="1" hangingPunct="1">
              <a:buFontTx/>
              <a:buAutoNum type="arabicPeriod"/>
            </a:pPr>
            <a:r>
              <a:rPr lang="ru-RU" altLang="ru-RU"/>
              <a:t>Сдача объекта Заказчику</a:t>
            </a:r>
          </a:p>
        </p:txBody>
      </p:sp>
    </p:spTree>
    <p:extLst>
      <p:ext uri="{BB962C8B-B14F-4D97-AF65-F5344CB8AC3E}">
        <p14:creationId xmlns:p14="http://schemas.microsoft.com/office/powerpoint/2010/main" val="333091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966913" y="0"/>
            <a:ext cx="8229600" cy="914400"/>
          </a:xfrm>
        </p:spPr>
        <p:txBody>
          <a:bodyPr/>
          <a:lstStyle/>
          <a:p>
            <a:pPr algn="ctr" eaLnBrk="1" hangingPunct="1"/>
            <a:r>
              <a:rPr lang="ru-RU" altLang="ru-RU" sz="2000"/>
              <a:t>Технология строительство фундамента «шведская плита»</a:t>
            </a:r>
          </a:p>
        </p:txBody>
      </p:sp>
      <p:pic>
        <p:nvPicPr>
          <p:cNvPr id="29699" name="Рисунок 2" descr="uteplennaya_shvedskaya_plita_svoimi_rukami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643064"/>
            <a:ext cx="5719763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6773863" y="1773239"/>
            <a:ext cx="3668712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/>
              <a:t>Преимущества:</a:t>
            </a:r>
          </a:p>
          <a:p>
            <a:pPr eaLnBrk="1" hangingPunct="1">
              <a:buFontTx/>
              <a:buChar char="-"/>
            </a:pPr>
            <a:r>
              <a:rPr lang="ru-RU" altLang="ru-RU" sz="1400"/>
              <a:t> Равномерная нагрузка </a:t>
            </a:r>
          </a:p>
          <a:p>
            <a:pPr eaLnBrk="1" hangingPunct="1"/>
            <a:r>
              <a:rPr lang="ru-RU" altLang="ru-RU" sz="1400"/>
              <a:t>на грунт, исключающая </a:t>
            </a:r>
          </a:p>
          <a:p>
            <a:pPr eaLnBrk="1" hangingPunct="1"/>
            <a:r>
              <a:rPr lang="ru-RU" altLang="ru-RU" sz="1400"/>
              <a:t>возможность просадки дома</a:t>
            </a:r>
          </a:p>
          <a:p>
            <a:pPr eaLnBrk="1" hangingPunct="1">
              <a:buFontTx/>
              <a:buChar char="-"/>
            </a:pPr>
            <a:r>
              <a:rPr lang="ru-RU" altLang="ru-RU" sz="1400"/>
              <a:t> Система встроенных теплых полов </a:t>
            </a:r>
          </a:p>
          <a:p>
            <a:pPr eaLnBrk="1" hangingPunct="1"/>
            <a:r>
              <a:rPr lang="ru-RU" altLang="ru-RU" sz="1400"/>
              <a:t>уже в фундаменте дома, позволяющее </a:t>
            </a:r>
          </a:p>
          <a:p>
            <a:pPr eaLnBrk="1" hangingPunct="1"/>
            <a:r>
              <a:rPr lang="ru-RU" altLang="ru-RU" sz="1400"/>
              <a:t>класть напольные покрытия без дополнительных затрат на стяжку пола</a:t>
            </a:r>
          </a:p>
          <a:p>
            <a:pPr eaLnBrk="1" hangingPunct="1">
              <a:buFontTx/>
              <a:buChar char="-"/>
            </a:pPr>
            <a:r>
              <a:rPr lang="ru-RU" altLang="ru-RU" sz="1400"/>
              <a:t>Возможность постоянно поддерживать</a:t>
            </a:r>
          </a:p>
          <a:p>
            <a:pPr eaLnBrk="1" hangingPunct="1"/>
            <a:r>
              <a:rPr lang="ru-RU" altLang="ru-RU" sz="1400"/>
              <a:t>дом в тепле в холодное время года, без</a:t>
            </a:r>
          </a:p>
          <a:p>
            <a:pPr eaLnBrk="1" hangingPunct="1"/>
            <a:r>
              <a:rPr lang="ru-RU" altLang="ru-RU" sz="1400"/>
              <a:t>дополнительных затрат.</a:t>
            </a:r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819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7" descr="lacaban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4029076"/>
            <a:ext cx="3271838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Заголовок 1"/>
          <p:cNvSpPr>
            <a:spLocks noGrp="1"/>
          </p:cNvSpPr>
          <p:nvPr>
            <p:ph type="title"/>
          </p:nvPr>
        </p:nvSpPr>
        <p:spPr>
          <a:xfrm>
            <a:off x="2438400" y="242888"/>
            <a:ext cx="8229600" cy="914400"/>
          </a:xfrm>
        </p:spPr>
        <p:txBody>
          <a:bodyPr/>
          <a:lstStyle/>
          <a:p>
            <a:pPr algn="ctr" eaLnBrk="1" hangingPunct="1"/>
            <a:r>
              <a:rPr lang="ru-RU" altLang="ru-RU" smtClean="0">
                <a:latin typeface="Bookman Old Style" panose="02050604050505020204" pitchFamily="18" charset="0"/>
              </a:rPr>
              <a:t>Tree House.</a:t>
            </a:r>
            <a:endParaRPr lang="ru-RU" altLang="ru-RU" smtClean="0"/>
          </a:p>
        </p:txBody>
      </p:sp>
      <p:sp>
        <p:nvSpPr>
          <p:cNvPr id="30724" name="TextBox 2"/>
          <p:cNvSpPr txBox="1">
            <a:spLocks noChangeArrowheads="1"/>
          </p:cNvSpPr>
          <p:nvPr/>
        </p:nvSpPr>
        <p:spPr bwMode="auto">
          <a:xfrm>
            <a:off x="2508251" y="1266826"/>
            <a:ext cx="81184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i="1"/>
              <a:t>Возможность строительства популярных в Европе и США </a:t>
            </a:r>
          </a:p>
          <a:p>
            <a:pPr eaLnBrk="1" hangingPunct="1"/>
            <a:r>
              <a:rPr lang="en-US" altLang="ru-RU" i="1"/>
              <a:t>Tree House </a:t>
            </a:r>
            <a:r>
              <a:rPr lang="ru-RU" altLang="ru-RU" i="1"/>
              <a:t>(дома на дереве), спроектированных индивидуально</a:t>
            </a:r>
          </a:p>
          <a:p>
            <a:pPr eaLnBrk="1" hangingPunct="1"/>
            <a:r>
              <a:rPr lang="ru-RU" altLang="ru-RU" i="1"/>
              <a:t>под каждого клиента с учетом особенностей роста и возраста дерева</a:t>
            </a:r>
          </a:p>
          <a:p>
            <a:pPr eaLnBrk="1" hangingPunct="1"/>
            <a:r>
              <a:rPr lang="ru-RU" altLang="ru-RU"/>
              <a:t> </a:t>
            </a:r>
          </a:p>
          <a:p>
            <a:pPr eaLnBrk="1" hangingPunct="1"/>
            <a:r>
              <a:rPr lang="ru-RU" altLang="ru-RU"/>
              <a:t>. </a:t>
            </a:r>
          </a:p>
        </p:txBody>
      </p:sp>
      <p:pic>
        <p:nvPicPr>
          <p:cNvPr id="30725" name="Рисунок 3" descr="The-Tree-House-Forton-Lan-0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4" y="2362200"/>
            <a:ext cx="3273425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5870575" y="2405064"/>
            <a:ext cx="46101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altLang="ru-RU" i="1"/>
              <a:t> Кабинет</a:t>
            </a:r>
          </a:p>
          <a:p>
            <a:pPr eaLnBrk="1" hangingPunct="1">
              <a:buFontTx/>
              <a:buChar char="-"/>
            </a:pPr>
            <a:r>
              <a:rPr lang="ru-RU" altLang="ru-RU" i="1"/>
              <a:t> Игровая комната для детей</a:t>
            </a:r>
          </a:p>
          <a:p>
            <a:pPr eaLnBrk="1" hangingPunct="1">
              <a:buFontTx/>
              <a:buChar char="-"/>
            </a:pPr>
            <a:r>
              <a:rPr lang="ru-RU" altLang="ru-RU" i="1"/>
              <a:t> Зона отдыха</a:t>
            </a:r>
          </a:p>
          <a:p>
            <a:pPr eaLnBrk="1" hangingPunct="1">
              <a:buFontTx/>
              <a:buChar char="-"/>
            </a:pPr>
            <a:r>
              <a:rPr lang="ru-RU" altLang="ru-RU" i="1"/>
              <a:t> Домашний кинотеатр</a:t>
            </a:r>
          </a:p>
          <a:p>
            <a:pPr eaLnBrk="1" hangingPunct="1">
              <a:buFontTx/>
              <a:buChar char="-"/>
            </a:pPr>
            <a:r>
              <a:rPr lang="ru-RU" altLang="ru-RU" i="1"/>
              <a:t> Клубное место для встреч с друзьями </a:t>
            </a:r>
          </a:p>
          <a:p>
            <a:pPr eaLnBrk="1" hangingPunct="1">
              <a:buFontTx/>
              <a:buChar char="-"/>
            </a:pPr>
            <a:endParaRPr lang="ru-RU" altLang="ru-RU"/>
          </a:p>
        </p:txBody>
      </p:sp>
      <p:pic>
        <p:nvPicPr>
          <p:cNvPr id="30727" name="Рисунок 11" descr="Treehouse-office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9" y="4305301"/>
            <a:ext cx="345122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67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1DC1B1"/>
                </a:solidFill>
              </a:rPr>
              <a:t>Илья Ершов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85011"/>
            <a:ext cx="10515600" cy="34919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Веб-разработчик, руководитель интернет-проектов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ershov.ilya@gmail.com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Skype: </a:t>
            </a:r>
            <a:r>
              <a:rPr lang="en-US" dirty="0" err="1" smtClean="0"/>
              <a:t>ershov.ilya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www.ershov.pw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544633" y="767358"/>
            <a:ext cx="28091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Ссылки и дополнительные</a:t>
            </a:r>
          </a:p>
          <a:p>
            <a:pPr algn="r"/>
            <a:r>
              <a:rPr lang="ru-RU" dirty="0"/>
              <a:t>м</a:t>
            </a:r>
            <a:r>
              <a:rPr lang="ru-RU" dirty="0" smtClean="0"/>
              <a:t>атериалы на странице:</a:t>
            </a:r>
            <a:br>
              <a:rPr lang="ru-RU" dirty="0" smtClean="0"/>
            </a:br>
            <a:r>
              <a:rPr lang="en-US" dirty="0" smtClean="0">
                <a:solidFill>
                  <a:srgbClr val="1DC1B1"/>
                </a:solidFill>
              </a:rPr>
              <a:t>www.j.mp/mfpa-links</a:t>
            </a:r>
            <a:endParaRPr lang="ru-RU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956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Спасибо за внимание</a:t>
            </a:r>
            <a:endParaRPr lang="ru-RU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74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1DC1B1"/>
                </a:solidFill>
              </a:rPr>
              <a:t>Графические материалы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1691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Обязательно:</a:t>
            </a:r>
          </a:p>
          <a:p>
            <a:r>
              <a:rPr lang="ru-RU" dirty="0" smtClean="0"/>
              <a:t>Один </a:t>
            </a:r>
            <a:r>
              <a:rPr lang="ru-RU" dirty="0"/>
              <a:t>или несколько видов логотипа </a:t>
            </a:r>
            <a:r>
              <a:rPr lang="ru-RU" dirty="0" smtClean="0"/>
              <a:t>компании, например:</a:t>
            </a:r>
          </a:p>
          <a:p>
            <a:pPr lvl="1"/>
            <a:r>
              <a:rPr lang="ru-RU" dirty="0" smtClean="0"/>
              <a:t> </a:t>
            </a:r>
            <a:r>
              <a:rPr lang="ru-RU" dirty="0"/>
              <a:t>для полноэкранного вида </a:t>
            </a:r>
            <a:r>
              <a:rPr lang="ru-RU" dirty="0" smtClean="0"/>
              <a:t>сайта</a:t>
            </a:r>
          </a:p>
          <a:p>
            <a:pPr lvl="1"/>
            <a:r>
              <a:rPr lang="ru-RU" dirty="0" smtClean="0"/>
              <a:t>для </a:t>
            </a:r>
            <a:r>
              <a:rPr lang="ru-RU" dirty="0"/>
              <a:t>мобильной </a:t>
            </a:r>
            <a:r>
              <a:rPr lang="ru-RU" dirty="0" smtClean="0"/>
              <a:t>версии</a:t>
            </a:r>
          </a:p>
          <a:p>
            <a:pPr lvl="1"/>
            <a:r>
              <a:rPr lang="ru-RU" dirty="0" smtClean="0"/>
              <a:t>цветной </a:t>
            </a:r>
            <a:r>
              <a:rPr lang="ru-RU" dirty="0"/>
              <a:t>вид и </a:t>
            </a:r>
            <a:r>
              <a:rPr lang="ru-RU" dirty="0" smtClean="0"/>
              <a:t>чёрно-белый</a:t>
            </a:r>
          </a:p>
          <a:p>
            <a:pPr lvl="1"/>
            <a:r>
              <a:rPr lang="ru-RU" dirty="0" smtClean="0"/>
              <a:t>для </a:t>
            </a:r>
            <a:r>
              <a:rPr lang="ru-RU" dirty="0"/>
              <a:t>шапки и для </a:t>
            </a:r>
            <a:r>
              <a:rPr lang="ru-RU" dirty="0" smtClean="0"/>
              <a:t>футера</a:t>
            </a:r>
          </a:p>
          <a:p>
            <a:pPr marL="0" indent="0">
              <a:buNone/>
            </a:pPr>
            <a:r>
              <a:rPr lang="ru-RU" dirty="0" smtClean="0"/>
              <a:t>либо </a:t>
            </a:r>
            <a:r>
              <a:rPr lang="ru-RU" dirty="0"/>
              <a:t>если </a:t>
            </a:r>
            <a:r>
              <a:rPr lang="ru-RU" dirty="0" err="1" smtClean="0"/>
              <a:t>стартап</a:t>
            </a:r>
            <a:r>
              <a:rPr lang="ru-RU" dirty="0"/>
              <a:t>, можно предоставить дизайнеру эскиз своей идеи логотипа и дизайнер сделает логотип в первую очередь, перед разработкой дизайна сайта</a:t>
            </a:r>
          </a:p>
          <a:p>
            <a:r>
              <a:rPr lang="ru-RU" dirty="0"/>
              <a:t>Фотографии/иллюстрации портфолио своих работ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640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1DC1B1"/>
                </a:solidFill>
              </a:rPr>
              <a:t>Графические материалы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1691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Желательно:</a:t>
            </a:r>
          </a:p>
          <a:p>
            <a:r>
              <a:rPr lang="ru-RU" dirty="0"/>
              <a:t>Фотографии реальных участников проекта, ваших сотрудников</a:t>
            </a:r>
          </a:p>
          <a:p>
            <a:r>
              <a:rPr lang="ru-RU" dirty="0"/>
              <a:t>Фотографии вашего офиса, торговых точек фасадов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394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Исполнители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4530"/>
            <a:ext cx="10515600" cy="4842433"/>
          </a:xfrm>
        </p:spPr>
        <p:txBody>
          <a:bodyPr>
            <a:normAutofit/>
          </a:bodyPr>
          <a:lstStyle/>
          <a:p>
            <a:r>
              <a:rPr lang="ru-RU" dirty="0" smtClean="0"/>
              <a:t>Дизайн </a:t>
            </a:r>
            <a:r>
              <a:rPr lang="ru-RU" dirty="0"/>
              <a:t>должен рисовать дизайнер</a:t>
            </a:r>
          </a:p>
          <a:p>
            <a:r>
              <a:rPr lang="ru-RU" dirty="0"/>
              <a:t>Верстать должен верстальщик</a:t>
            </a:r>
          </a:p>
          <a:p>
            <a:r>
              <a:rPr lang="ru-RU" dirty="0"/>
              <a:t>Дизайнера, верстальщика, программиста надо </a:t>
            </a:r>
            <a:r>
              <a:rPr lang="ru-RU" dirty="0" err="1"/>
              <a:t>контроллировать</a:t>
            </a:r>
            <a:r>
              <a:rPr lang="ru-RU" dirty="0"/>
              <a:t>, направлять - и это труд, за бесплатно никто не станет </a:t>
            </a:r>
            <a:r>
              <a:rPr lang="ru-RU" dirty="0" smtClean="0"/>
              <a:t>делать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059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Стоимость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91730"/>
            <a:ext cx="10515600" cy="4385233"/>
          </a:xfrm>
        </p:spPr>
        <p:txBody>
          <a:bodyPr>
            <a:normAutofit/>
          </a:bodyPr>
          <a:lstStyle/>
          <a:p>
            <a:r>
              <a:rPr lang="ru-RU" dirty="0" smtClean="0"/>
              <a:t>В профессиональном </a:t>
            </a:r>
            <a:r>
              <a:rPr lang="ru-RU" dirty="0"/>
              <a:t>создании </a:t>
            </a:r>
            <a:r>
              <a:rPr lang="ru-RU" dirty="0" smtClean="0"/>
              <a:t>сайта цена складывается:</a:t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цена работы </a:t>
            </a:r>
            <a:r>
              <a:rPr lang="ru-RU" dirty="0">
                <a:solidFill>
                  <a:srgbClr val="0070C0"/>
                </a:solidFill>
              </a:rPr>
              <a:t>дизайнера + цена работы верстальщика </a:t>
            </a:r>
            <a:r>
              <a:rPr lang="ru-RU" dirty="0" smtClean="0">
                <a:solidFill>
                  <a:srgbClr val="0070C0"/>
                </a:solidFill>
              </a:rPr>
              <a:t>+ </a:t>
            </a:r>
            <a:r>
              <a:rPr lang="ru-RU" dirty="0">
                <a:solidFill>
                  <a:srgbClr val="0070C0"/>
                </a:solidFill>
              </a:rPr>
              <a:t>цена работы упаковщика смыслов</a:t>
            </a:r>
          </a:p>
          <a:p>
            <a:r>
              <a:rPr lang="ru-RU" dirty="0"/>
              <a:t>В более сложных проектах роль упаковщика смыслов может быть разделена на менеджера проекта и контент-менеджера</a:t>
            </a:r>
          </a:p>
          <a:p>
            <a:r>
              <a:rPr lang="ru-RU" dirty="0"/>
              <a:t>По мере роста сложности проекта могут быть добавлены роли </a:t>
            </a:r>
            <a:r>
              <a:rPr lang="ru-RU" dirty="0" err="1">
                <a:solidFill>
                  <a:srgbClr val="0070C0"/>
                </a:solidFill>
              </a:rPr>
              <a:t>back-end</a:t>
            </a:r>
            <a:r>
              <a:rPr lang="ru-RU" dirty="0"/>
              <a:t> (серверного) программиста, </a:t>
            </a:r>
            <a:r>
              <a:rPr lang="ru-RU" dirty="0" err="1">
                <a:solidFill>
                  <a:srgbClr val="0070C0"/>
                </a:solidFill>
              </a:rPr>
              <a:t>front-end</a:t>
            </a:r>
            <a:r>
              <a:rPr lang="ru-RU" dirty="0"/>
              <a:t> (</a:t>
            </a:r>
            <a:r>
              <a:rPr lang="ru-RU" dirty="0" err="1"/>
              <a:t>браузерного</a:t>
            </a:r>
            <a:r>
              <a:rPr lang="ru-RU" dirty="0"/>
              <a:t>, </a:t>
            </a:r>
            <a:r>
              <a:rPr lang="ru-RU" dirty="0" err="1"/>
              <a:t>JavaScript</a:t>
            </a:r>
            <a:r>
              <a:rPr lang="ru-RU" dirty="0"/>
              <a:t>) программиста и серверного </a:t>
            </a:r>
            <a:r>
              <a:rPr lang="ru-RU" dirty="0">
                <a:solidFill>
                  <a:srgbClr val="0070C0"/>
                </a:solidFill>
              </a:rPr>
              <a:t>системного </a:t>
            </a:r>
            <a:r>
              <a:rPr lang="ru-RU" dirty="0" smtClean="0">
                <a:solidFill>
                  <a:srgbClr val="0070C0"/>
                </a:solidFill>
              </a:rPr>
              <a:t>администратора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56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Экономия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91730"/>
            <a:ext cx="10515600" cy="4385233"/>
          </a:xfrm>
        </p:spPr>
        <p:txBody>
          <a:bodyPr>
            <a:normAutofit/>
          </a:bodyPr>
          <a:lstStyle/>
          <a:p>
            <a:r>
              <a:rPr lang="ru-RU" dirty="0" smtClean="0"/>
              <a:t>Сэкономить можно, купив шаблон и полностью исключив этапы дизайнера и верстальщика</a:t>
            </a:r>
          </a:p>
          <a:p>
            <a:r>
              <a:rPr lang="ru-RU" dirty="0" smtClean="0"/>
              <a:t>Сайт будет </a:t>
            </a:r>
            <a:r>
              <a:rPr lang="ru-RU" dirty="0" smtClean="0"/>
              <a:t>плохим, </a:t>
            </a:r>
            <a:r>
              <a:rPr lang="ru-RU" dirty="0" smtClean="0"/>
              <a:t>если в проекте нет опытного контент-менеджера знакомого с системой управления контентом (</a:t>
            </a:r>
            <a:r>
              <a:rPr lang="ru-RU" dirty="0" err="1" smtClean="0"/>
              <a:t>админкой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392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Пример</a:t>
            </a:r>
            <a:br>
              <a:rPr lang="ru-RU" dirty="0" smtClean="0">
                <a:solidFill>
                  <a:srgbClr val="1DC1B1"/>
                </a:solidFill>
              </a:rPr>
            </a:br>
            <a:r>
              <a:rPr lang="ru-RU" dirty="0" smtClean="0">
                <a:solidFill>
                  <a:srgbClr val="1DC1B1"/>
                </a:solidFill>
              </a:rPr>
              <a:t>Брифа на разработку сайта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упаковки смыслов в сайте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71435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1005</Words>
  <Application>Microsoft Office PowerPoint</Application>
  <PresentationFormat>Широкоэкранный</PresentationFormat>
  <Paragraphs>203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Bookman Old Style</vt:lpstr>
      <vt:lpstr>Calibri</vt:lpstr>
      <vt:lpstr>Calibri Light</vt:lpstr>
      <vt:lpstr>Тема Office</vt:lpstr>
      <vt:lpstr>Составление Технического Задания</vt:lpstr>
      <vt:lpstr>Упаковка смыслов</vt:lpstr>
      <vt:lpstr>Какие смыслы следует упаковать в ТЗ</vt:lpstr>
      <vt:lpstr>Графические материалы</vt:lpstr>
      <vt:lpstr>Графические материалы</vt:lpstr>
      <vt:lpstr>Исполнители</vt:lpstr>
      <vt:lpstr>Стоимость</vt:lpstr>
      <vt:lpstr>Экономия</vt:lpstr>
      <vt:lpstr>Пример Брифа на разработку сайта</vt:lpstr>
      <vt:lpstr>Бриф на разработку сайта</vt:lpstr>
      <vt:lpstr>Бриф на разработку сайта</vt:lpstr>
      <vt:lpstr>Бриф на разработку сайта</vt:lpstr>
      <vt:lpstr>Бриф на разработку сайта</vt:lpstr>
      <vt:lpstr>Бриф на разработку сайта</vt:lpstr>
      <vt:lpstr>Пример презентации</vt:lpstr>
      <vt:lpstr>«Yes-construction»                                                             Офис в Москве                +7 (495) 495-45-45 Группа строительных компаний                              Офис в С-Петербурге    +7 (812) 375-75-75                                                                                                                         welcome@yes-construction.ru                                          </vt:lpstr>
      <vt:lpstr>«Yes construction»                                                            Офис в Москве                +7 (495) 495-45-45 Группа строительных компаний                              Офис в С-Петербурге    +7 (812) 375-75-75                                                                                                                         welcome@yes-construction.ru   Вариант первой страницы №2                                        </vt:lpstr>
      <vt:lpstr>Строительство индивидуальных домов по каркасной технологии Post &amp; Beam</vt:lpstr>
      <vt:lpstr>Комбинированные рубленые дома.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Уют и роскошь каждого дома</vt:lpstr>
      <vt:lpstr>Классический интерьер рубленого дома из лафета</vt:lpstr>
      <vt:lpstr>Польза для здоровья рубленого дома</vt:lpstr>
      <vt:lpstr>«Yes Construction»  - это</vt:lpstr>
      <vt:lpstr>Презентация PowerPoint</vt:lpstr>
      <vt:lpstr>Презентация PowerPoint</vt:lpstr>
      <vt:lpstr>Безопасность дома</vt:lpstr>
      <vt:lpstr> Стоимость проектирования</vt:lpstr>
      <vt:lpstr>Стоимость строительства дома</vt:lpstr>
      <vt:lpstr>Этапы работ перед строительством</vt:lpstr>
      <vt:lpstr>Основные этапы строительства</vt:lpstr>
      <vt:lpstr>Технология строительство фундамента «шведская плита»</vt:lpstr>
      <vt:lpstr>Tree House.</vt:lpstr>
      <vt:lpstr>Илья Ершов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«Веб-разработка»</dc:title>
  <dc:creator>Ершов Илья Николаевич</dc:creator>
  <cp:lastModifiedBy>Ершов Илья Николаевич</cp:lastModifiedBy>
  <cp:revision>16</cp:revision>
  <dcterms:created xsi:type="dcterms:W3CDTF">2015-05-12T06:51:14Z</dcterms:created>
  <dcterms:modified xsi:type="dcterms:W3CDTF">2015-05-13T07:29:18Z</dcterms:modified>
</cp:coreProperties>
</file>