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5" r:id="rId4"/>
    <p:sldId id="266" r:id="rId5"/>
    <p:sldId id="268" r:id="rId6"/>
    <p:sldId id="267" r:id="rId7"/>
    <p:sldId id="269" r:id="rId8"/>
    <p:sldId id="270" r:id="rId9"/>
    <p:sldId id="274" r:id="rId10"/>
    <p:sldId id="273" r:id="rId11"/>
    <p:sldId id="271" r:id="rId12"/>
    <p:sldId id="272" r:id="rId13"/>
    <p:sldId id="275" r:id="rId14"/>
    <p:sldId id="276" r:id="rId15"/>
    <p:sldId id="277" r:id="rId16"/>
    <p:sldId id="26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Анимация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571625"/>
            <a:ext cx="7629525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3412" y="275700"/>
            <a:ext cx="105156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1DC1B1"/>
                </a:solidFill>
              </a:rPr>
              <a:t>JavaScript </a:t>
            </a:r>
            <a:r>
              <a:rPr lang="ru-RU" smtClean="0">
                <a:solidFill>
                  <a:srgbClr val="1DC1B1"/>
                </a:solidFill>
              </a:rPr>
              <a:t>анимация </a:t>
            </a:r>
            <a:r>
              <a:rPr lang="en-US" smtClean="0">
                <a:solidFill>
                  <a:srgbClr val="1DC1B1"/>
                </a:solidFill>
              </a:rPr>
              <a:t>Parallax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9463" y="1025000"/>
            <a:ext cx="473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//matthew.wagerfield.com/</a:t>
            </a:r>
            <a:r>
              <a:rPr lang="ru-RU" sz="2400" dirty="0" err="1" smtClean="0">
                <a:solidFill>
                  <a:srgbClr val="0070C0"/>
                </a:solidFill>
              </a:rPr>
              <a:t>parallax</a:t>
            </a:r>
            <a:r>
              <a:rPr lang="ru-RU" sz="2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4530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585912"/>
            <a:ext cx="6419850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3412" y="275700"/>
            <a:ext cx="10515600" cy="749300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JavaScript </a:t>
            </a:r>
            <a:r>
              <a:rPr lang="ru-RU" dirty="0">
                <a:solidFill>
                  <a:srgbClr val="1DC1B1"/>
                </a:solidFill>
              </a:rPr>
              <a:t>анимация </a:t>
            </a:r>
            <a:r>
              <a:rPr lang="en-US" dirty="0" smtClean="0">
                <a:solidFill>
                  <a:srgbClr val="1DC1B1"/>
                </a:solidFill>
              </a:rPr>
              <a:t>Parallax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9463" y="1025000"/>
            <a:ext cx="473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//matthew.wagerfield.com/</a:t>
            </a:r>
            <a:r>
              <a:rPr lang="ru-RU" sz="2400" dirty="0" err="1" smtClean="0">
                <a:solidFill>
                  <a:srgbClr val="0070C0"/>
                </a:solidFill>
              </a:rPr>
              <a:t>parallax</a:t>
            </a:r>
            <a:r>
              <a:rPr lang="ru-RU" sz="2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170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JS Green </a:t>
            </a:r>
            <a:r>
              <a:rPr lang="en-US" dirty="0">
                <a:solidFill>
                  <a:srgbClr val="1DC1B1"/>
                </a:solidFill>
              </a:rPr>
              <a:t>Sock Animation Platform (GSAP</a:t>
            </a:r>
            <a:r>
              <a:rPr lang="en-US" dirty="0" smtClean="0">
                <a:solidFill>
                  <a:srgbClr val="1DC1B1"/>
                </a:solidFill>
              </a:rPr>
              <a:t>)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0912" y="639762"/>
            <a:ext cx="2415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ru-RU" sz="2400" dirty="0">
                <a:solidFill>
                  <a:srgbClr val="0070C0"/>
                </a:solidFill>
              </a:rPr>
              <a:t>greensock.com/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83" y="1376064"/>
            <a:ext cx="11580634" cy="229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75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JS Green </a:t>
            </a:r>
            <a:r>
              <a:rPr lang="en-US" dirty="0">
                <a:solidFill>
                  <a:srgbClr val="1DC1B1"/>
                </a:solidFill>
              </a:rPr>
              <a:t>Sock Animation Platform (GSAP</a:t>
            </a:r>
            <a:r>
              <a:rPr lang="en-US" dirty="0" smtClean="0">
                <a:solidFill>
                  <a:srgbClr val="1DC1B1"/>
                </a:solidFill>
              </a:rPr>
              <a:t>)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0912" y="639762"/>
            <a:ext cx="2415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ru-RU" sz="2400" dirty="0">
                <a:solidFill>
                  <a:srgbClr val="0070C0"/>
                </a:solidFill>
              </a:rPr>
              <a:t>greensock.com/</a:t>
            </a:r>
          </a:p>
        </p:txBody>
      </p:sp>
      <p:pic>
        <p:nvPicPr>
          <p:cNvPr id="2050" name="Picture 2" descr="http://greensock.com/wp-content/uploads/2014/04/timeline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734" y="1488638"/>
            <a:ext cx="8146531" cy="4378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7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DC1B1"/>
                </a:solidFill>
              </a:rPr>
              <a:t>Scrollspy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3219" y="509021"/>
            <a:ext cx="508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http://getuikit.com/docs/scrollspy.html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76" y="1114581"/>
            <a:ext cx="7248156" cy="5018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988" y="1208506"/>
            <a:ext cx="252888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DC1B1"/>
                </a:solidFill>
              </a:rPr>
              <a:t>Scrollspy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3219" y="509021"/>
            <a:ext cx="508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http://getuikit.com/docs/scrollspy.html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45" y="970686"/>
            <a:ext cx="4693104" cy="5631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76" y="1143360"/>
            <a:ext cx="26193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9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 smtClean="0"/>
              <a:t>материалы на странице:</a:t>
            </a:r>
            <a:br>
              <a:rPr lang="ru-RU" dirty="0" smtClean="0"/>
            </a:br>
            <a:r>
              <a:rPr lang="ru-RU" dirty="0">
                <a:solidFill>
                  <a:srgbClr val="1DC1B1"/>
                </a:solidFill>
              </a:rPr>
              <a:t>//</a:t>
            </a:r>
            <a:r>
              <a:rPr lang="en-US" dirty="0">
                <a:solidFill>
                  <a:srgbClr val="1DC1B1"/>
                </a:solidFill>
              </a:rPr>
              <a:t>j.mp/</a:t>
            </a:r>
            <a:r>
              <a:rPr lang="en-US" dirty="0" err="1">
                <a:solidFill>
                  <a:srgbClr val="1DC1B1"/>
                </a:solidFill>
              </a:rPr>
              <a:t>mfpa</a:t>
            </a:r>
            <a:r>
              <a:rPr lang="en-US" dirty="0">
                <a:solidFill>
                  <a:srgbClr val="1DC1B1"/>
                </a:solidFill>
              </a:rPr>
              <a:t>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Анимация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CSS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свойство </a:t>
            </a:r>
            <a:r>
              <a:rPr lang="en-US" dirty="0" smtClean="0">
                <a:solidFill>
                  <a:srgbClr val="0070C0"/>
                </a:solidFill>
              </a:rPr>
              <a:t>transition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CSS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свойство </a:t>
            </a:r>
            <a:r>
              <a:rPr lang="en-US" dirty="0" err="1">
                <a:solidFill>
                  <a:srgbClr val="0070C0"/>
                </a:solidFill>
              </a:rPr>
              <a:t>Keyframe</a:t>
            </a:r>
            <a:r>
              <a:rPr lang="en-US" dirty="0">
                <a:solidFill>
                  <a:srgbClr val="0070C0"/>
                </a:solidFill>
              </a:rPr>
              <a:t> Animations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JQuery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Parallax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Green Sock Animation Platform (GSAP)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4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CSS </a:t>
            </a:r>
            <a:r>
              <a:rPr lang="ru-RU" dirty="0">
                <a:solidFill>
                  <a:srgbClr val="1DC1B1"/>
                </a:solidFill>
              </a:rPr>
              <a:t>свойство </a:t>
            </a:r>
            <a:r>
              <a:rPr lang="en-US" dirty="0" smtClean="0">
                <a:solidFill>
                  <a:srgbClr val="1DC1B1"/>
                </a:solidFill>
              </a:rPr>
              <a:t>transition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.example </a:t>
            </a:r>
            <a:r>
              <a:rPr lang="en-US" dirty="0" smtClean="0"/>
              <a:t>{</a:t>
            </a:r>
          </a:p>
          <a:p>
            <a:pPr marL="457200" lvl="1" indent="0">
              <a:buNone/>
            </a:pPr>
            <a:r>
              <a:rPr lang="en-US" dirty="0" smtClean="0"/>
              <a:t>	 </a:t>
            </a:r>
            <a:r>
              <a:rPr lang="en-US" dirty="0">
                <a:solidFill>
                  <a:srgbClr val="1DC1B1"/>
                </a:solidFill>
              </a:rPr>
              <a:t>transition: </a:t>
            </a:r>
            <a:r>
              <a:rPr lang="en-US" dirty="0" smtClean="0"/>
              <a:t>[</a:t>
            </a:r>
            <a:r>
              <a:rPr lang="ru-RU" dirty="0" smtClean="0"/>
              <a:t>свойство-перехода</a:t>
            </a:r>
            <a:r>
              <a:rPr lang="en-US" dirty="0" smtClean="0"/>
              <a:t>] [</a:t>
            </a:r>
            <a:r>
              <a:rPr lang="ru-RU" dirty="0" smtClean="0"/>
              <a:t>длительность-перехода</a:t>
            </a:r>
            <a:r>
              <a:rPr lang="en-US" dirty="0" smtClean="0"/>
              <a:t>] [</a:t>
            </a:r>
            <a:r>
              <a:rPr lang="ru-RU" dirty="0" smtClean="0"/>
              <a:t>функция-перехода</a:t>
            </a:r>
            <a:r>
              <a:rPr lang="en-US" dirty="0" smtClean="0"/>
              <a:t>] [</a:t>
            </a:r>
            <a:r>
              <a:rPr lang="ru-RU" dirty="0" smtClean="0"/>
              <a:t>отсрочка-перехода</a:t>
            </a:r>
            <a:r>
              <a:rPr lang="en-US" dirty="0" smtClean="0"/>
              <a:t>];</a:t>
            </a:r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ru-RU" dirty="0" smtClean="0"/>
          </a:p>
          <a:p>
            <a:pPr marL="457200" lvl="1" indent="0"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example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{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>
                <a:solidFill>
                  <a:srgbClr val="1DC1B1"/>
                </a:solidFill>
              </a:rPr>
              <a:t>	</a:t>
            </a:r>
            <a:r>
              <a:rPr lang="en-US" dirty="0" smtClean="0">
                <a:solidFill>
                  <a:srgbClr val="1DC1B1"/>
                </a:solidFill>
              </a:rPr>
              <a:t>transition</a:t>
            </a:r>
            <a:r>
              <a:rPr lang="en-US" dirty="0">
                <a:solidFill>
                  <a:srgbClr val="1DC1B1"/>
                </a:solidFill>
              </a:rPr>
              <a:t>: </a:t>
            </a:r>
            <a:r>
              <a:rPr lang="en-US" dirty="0"/>
              <a:t>background-color 0.5s ease</a:t>
            </a:r>
            <a:r>
              <a:rPr lang="en-US" dirty="0" smtClean="0"/>
              <a:t>;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	</a:t>
            </a:r>
            <a:r>
              <a:rPr lang="en-US" dirty="0" smtClean="0">
                <a:solidFill>
                  <a:srgbClr val="1DC1B1"/>
                </a:solidFill>
              </a:rPr>
              <a:t>background-color</a:t>
            </a:r>
            <a:r>
              <a:rPr lang="en-US" dirty="0">
                <a:solidFill>
                  <a:srgbClr val="1DC1B1"/>
                </a:solidFill>
              </a:rPr>
              <a:t>:</a:t>
            </a:r>
            <a:r>
              <a:rPr lang="en-US" dirty="0"/>
              <a:t> red</a:t>
            </a:r>
            <a:r>
              <a:rPr lang="en-US" dirty="0" smtClean="0"/>
              <a:t>;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 err="1" smtClean="0">
                <a:solidFill>
                  <a:srgbClr val="0070C0"/>
                </a:solidFill>
              </a:rPr>
              <a:t>example:hover</a:t>
            </a:r>
            <a:r>
              <a:rPr lang="en-US" dirty="0" smtClean="0"/>
              <a:t> </a:t>
            </a:r>
            <a:r>
              <a:rPr lang="en-US" dirty="0"/>
              <a:t>{ </a:t>
            </a:r>
            <a:r>
              <a:rPr lang="en-US" dirty="0">
                <a:solidFill>
                  <a:srgbClr val="1DC1B1"/>
                </a:solidFill>
              </a:rPr>
              <a:t>background-color:</a:t>
            </a:r>
            <a:r>
              <a:rPr lang="en-US" dirty="0"/>
              <a:t> green; }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6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CSS </a:t>
            </a:r>
            <a:r>
              <a:rPr lang="ru-RU" dirty="0">
                <a:solidFill>
                  <a:srgbClr val="1DC1B1"/>
                </a:solidFill>
              </a:rPr>
              <a:t>свойство </a:t>
            </a:r>
            <a:r>
              <a:rPr lang="en-US" dirty="0" smtClean="0">
                <a:solidFill>
                  <a:srgbClr val="1DC1B1"/>
                </a:solidFill>
              </a:rPr>
              <a:t>transition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.example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{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>
                <a:solidFill>
                  <a:srgbClr val="1DC1B1"/>
                </a:solidFill>
              </a:rPr>
              <a:t>	</a:t>
            </a:r>
            <a:r>
              <a:rPr lang="en-US" dirty="0" smtClean="0">
                <a:solidFill>
                  <a:srgbClr val="1DC1B1"/>
                </a:solidFill>
              </a:rPr>
              <a:t>transition</a:t>
            </a:r>
            <a:r>
              <a:rPr lang="en-US" dirty="0">
                <a:solidFill>
                  <a:srgbClr val="1DC1B1"/>
                </a:solidFill>
              </a:rPr>
              <a:t>: </a:t>
            </a:r>
            <a:r>
              <a:rPr lang="en-US" dirty="0"/>
              <a:t>background-color 0.5s ease</a:t>
            </a:r>
            <a:r>
              <a:rPr lang="en-US" dirty="0" smtClean="0"/>
              <a:t>;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	</a:t>
            </a:r>
            <a:r>
              <a:rPr lang="en-US" dirty="0" smtClean="0">
                <a:solidFill>
                  <a:srgbClr val="1DC1B1"/>
                </a:solidFill>
              </a:rPr>
              <a:t>background-color</a:t>
            </a:r>
            <a:r>
              <a:rPr lang="en-US" dirty="0">
                <a:solidFill>
                  <a:srgbClr val="1DC1B1"/>
                </a:solidFill>
              </a:rPr>
              <a:t>:</a:t>
            </a:r>
            <a:r>
              <a:rPr lang="en-US" dirty="0"/>
              <a:t> red</a:t>
            </a:r>
            <a:r>
              <a:rPr lang="en-US" dirty="0" smtClean="0"/>
              <a:t>;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dirty="0" err="1" smtClean="0">
                <a:solidFill>
                  <a:srgbClr val="0070C0"/>
                </a:solidFill>
              </a:rPr>
              <a:t>example:hover</a:t>
            </a:r>
            <a:r>
              <a:rPr lang="en-US" dirty="0" smtClean="0"/>
              <a:t> </a:t>
            </a:r>
            <a:r>
              <a:rPr lang="en-US" dirty="0"/>
              <a:t>{ </a:t>
            </a:r>
            <a:r>
              <a:rPr lang="en-US" dirty="0">
                <a:solidFill>
                  <a:srgbClr val="1DC1B1"/>
                </a:solidFill>
              </a:rPr>
              <a:t>background-color:</a:t>
            </a:r>
            <a:r>
              <a:rPr lang="en-US" dirty="0"/>
              <a:t> green; }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4200525"/>
            <a:ext cx="1447800" cy="14478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714875" y="4933950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4200525"/>
            <a:ext cx="1438275" cy="14382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6981825" y="4919662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2005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CSS </a:t>
            </a:r>
            <a:r>
              <a:rPr lang="ru-RU" dirty="0">
                <a:solidFill>
                  <a:srgbClr val="1DC1B1"/>
                </a:solidFill>
              </a:rPr>
              <a:t>свойство </a:t>
            </a:r>
            <a:r>
              <a:rPr lang="en-US" dirty="0">
                <a:solidFill>
                  <a:srgbClr val="1DC1B1"/>
                </a:solidFill>
              </a:rPr>
              <a:t>transition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Браузер исполняет анимацию с помощью собственного графического движка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Простой синтаксис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Легко тестировать в Инструментах разработчиков</a:t>
            </a: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CSS </a:t>
            </a:r>
            <a:r>
              <a:rPr lang="ru-RU" dirty="0">
                <a:solidFill>
                  <a:srgbClr val="1DC1B1"/>
                </a:solidFill>
              </a:rPr>
              <a:t>свойство </a:t>
            </a:r>
            <a:r>
              <a:rPr lang="en-US" dirty="0" err="1">
                <a:solidFill>
                  <a:srgbClr val="1DC1B1"/>
                </a:solidFill>
              </a:rPr>
              <a:t>Keyframe</a:t>
            </a:r>
            <a:r>
              <a:rPr lang="en-US" dirty="0">
                <a:solidFill>
                  <a:srgbClr val="1DC1B1"/>
                </a:solidFill>
              </a:rPr>
              <a:t> Animations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825625"/>
            <a:ext cx="10144125" cy="435133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 детальный контроль анимации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Легко смешивать, одно свойство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keyframes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может анимировать цвет, прозрачность, размер и т.д.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Дополнительные параметры анимации (бесконечная, альтернативная)</a:t>
            </a: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4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CSS </a:t>
            </a:r>
            <a:r>
              <a:rPr lang="ru-RU" dirty="0">
                <a:solidFill>
                  <a:srgbClr val="1DC1B1"/>
                </a:solidFill>
              </a:rPr>
              <a:t>свойство </a:t>
            </a:r>
            <a:r>
              <a:rPr lang="en-US" dirty="0" err="1">
                <a:solidFill>
                  <a:srgbClr val="1DC1B1"/>
                </a:solidFill>
              </a:rPr>
              <a:t>Keyframe</a:t>
            </a:r>
            <a:r>
              <a:rPr lang="en-US" dirty="0">
                <a:solidFill>
                  <a:srgbClr val="1DC1B1"/>
                </a:solidFill>
              </a:rPr>
              <a:t> Animations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5900"/>
            <a:ext cx="1438275" cy="14382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447925" y="2214562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210425" y="1308944"/>
            <a:ext cx="4219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 err="1" smtClean="0">
                <a:solidFill>
                  <a:srgbClr val="0070C0"/>
                </a:solidFill>
              </a:rPr>
              <a:t>box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{</a:t>
            </a:r>
            <a:endParaRPr lang="ru-RU" dirty="0"/>
          </a:p>
          <a:p>
            <a:r>
              <a:rPr lang="ru-RU" dirty="0"/>
              <a:t>    </a:t>
            </a:r>
            <a:r>
              <a:rPr lang="ru-RU" dirty="0" err="1">
                <a:solidFill>
                  <a:srgbClr val="1DC1B1"/>
                </a:solidFill>
              </a:rPr>
              <a:t>animation</a:t>
            </a:r>
            <a:r>
              <a:rPr lang="ru-RU" dirty="0">
                <a:solidFill>
                  <a:srgbClr val="1DC1B1"/>
                </a:solidFill>
              </a:rPr>
              <a:t>: </a:t>
            </a:r>
            <a:r>
              <a:rPr lang="ru-RU" dirty="0" err="1">
                <a:solidFill>
                  <a:srgbClr val="1DC1B1"/>
                </a:solidFill>
              </a:rPr>
              <a:t>pulse</a:t>
            </a:r>
            <a:r>
              <a:rPr lang="ru-RU" dirty="0">
                <a:solidFill>
                  <a:srgbClr val="1DC1B1"/>
                </a:solidFill>
              </a:rPr>
              <a:t> </a:t>
            </a:r>
            <a:r>
              <a:rPr lang="ru-RU" dirty="0"/>
              <a:t>1s </a:t>
            </a:r>
            <a:r>
              <a:rPr lang="ru-RU" dirty="0" err="1"/>
              <a:t>infinite</a:t>
            </a:r>
            <a:r>
              <a:rPr lang="ru-RU" dirty="0"/>
              <a:t> </a:t>
            </a:r>
            <a:r>
              <a:rPr lang="ru-RU" dirty="0" err="1"/>
              <a:t>alternate</a:t>
            </a:r>
            <a:r>
              <a:rPr lang="ru-RU" dirty="0"/>
              <a:t>;</a:t>
            </a:r>
          </a:p>
          <a:p>
            <a:r>
              <a:rPr lang="ru-RU" dirty="0"/>
              <a:t>}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@</a:t>
            </a:r>
            <a:r>
              <a:rPr lang="ru-RU" dirty="0" err="1" smtClean="0">
                <a:solidFill>
                  <a:srgbClr val="0070C0"/>
                </a:solidFill>
              </a:rPr>
              <a:t>keyframes</a:t>
            </a:r>
            <a:r>
              <a:rPr lang="ru-RU" dirty="0" smtClean="0"/>
              <a:t> </a:t>
            </a:r>
            <a:r>
              <a:rPr lang="ru-RU" dirty="0" err="1">
                <a:solidFill>
                  <a:srgbClr val="1DC1B1"/>
                </a:solidFill>
              </a:rPr>
              <a:t>pulse</a:t>
            </a:r>
            <a:r>
              <a:rPr lang="ru-RU" dirty="0">
                <a:solidFill>
                  <a:srgbClr val="1DC1B1"/>
                </a:solidFill>
              </a:rPr>
              <a:t> </a:t>
            </a:r>
            <a:r>
              <a:rPr lang="ru-RU" dirty="0"/>
              <a:t>{</a:t>
            </a:r>
          </a:p>
          <a:p>
            <a:r>
              <a:rPr lang="ru-RU" dirty="0"/>
              <a:t>    </a:t>
            </a:r>
            <a:r>
              <a:rPr lang="ru-RU" dirty="0" err="1"/>
              <a:t>from</a:t>
            </a:r>
            <a:r>
              <a:rPr lang="ru-RU" dirty="0"/>
              <a:t> { </a:t>
            </a:r>
            <a:r>
              <a:rPr lang="ru-RU" dirty="0" err="1">
                <a:solidFill>
                  <a:srgbClr val="1DC1B1"/>
                </a:solidFill>
              </a:rPr>
              <a:t>opacity</a:t>
            </a:r>
            <a:r>
              <a:rPr lang="ru-RU" dirty="0">
                <a:solidFill>
                  <a:srgbClr val="1DC1B1"/>
                </a:solidFill>
              </a:rPr>
              <a:t>: </a:t>
            </a:r>
            <a:r>
              <a:rPr lang="ru-RU" dirty="0"/>
              <a:t>0.4; }</a:t>
            </a:r>
          </a:p>
          <a:p>
            <a:r>
              <a:rPr lang="ru-RU" dirty="0"/>
              <a:t>    </a:t>
            </a:r>
            <a:r>
              <a:rPr lang="ru-RU" dirty="0" err="1"/>
              <a:t>to</a:t>
            </a:r>
            <a:r>
              <a:rPr lang="ru-RU" dirty="0"/>
              <a:t>   { </a:t>
            </a:r>
            <a:r>
              <a:rPr lang="ru-RU" dirty="0" err="1">
                <a:solidFill>
                  <a:srgbClr val="1DC1B1"/>
                </a:solidFill>
              </a:rPr>
              <a:t>opacity</a:t>
            </a:r>
            <a:r>
              <a:rPr lang="ru-RU" dirty="0">
                <a:solidFill>
                  <a:srgbClr val="1DC1B1"/>
                </a:solidFill>
              </a:rPr>
              <a:t>:</a:t>
            </a:r>
            <a:r>
              <a:rPr lang="ru-RU" dirty="0"/>
              <a:t> 1; }</a:t>
            </a:r>
          </a:p>
          <a:p>
            <a:r>
              <a:rPr lang="ru-RU" dirty="0"/>
              <a:t>}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 err="1" smtClean="0">
                <a:solidFill>
                  <a:srgbClr val="0070C0"/>
                </a:solidFill>
              </a:rPr>
              <a:t>box</a:t>
            </a:r>
            <a:r>
              <a:rPr lang="ru-RU" dirty="0" smtClean="0"/>
              <a:t> </a:t>
            </a:r>
            <a:r>
              <a:rPr lang="ru-RU" dirty="0"/>
              <a:t>{</a:t>
            </a:r>
          </a:p>
          <a:p>
            <a:r>
              <a:rPr lang="ru-RU" dirty="0"/>
              <a:t>    </a:t>
            </a:r>
            <a:r>
              <a:rPr lang="ru-RU" dirty="0" err="1">
                <a:solidFill>
                  <a:srgbClr val="1DC1B1"/>
                </a:solidFill>
              </a:rPr>
              <a:t>background-color</a:t>
            </a:r>
            <a:r>
              <a:rPr lang="ru-RU" dirty="0">
                <a:solidFill>
                  <a:srgbClr val="1DC1B1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green</a:t>
            </a:r>
            <a:r>
              <a:rPr lang="ru-RU" dirty="0"/>
              <a:t>;</a:t>
            </a:r>
          </a:p>
          <a:p>
            <a:r>
              <a:rPr lang="ru-RU" dirty="0"/>
              <a:t>   </a:t>
            </a:r>
            <a:r>
              <a:rPr lang="ru-RU" dirty="0">
                <a:solidFill>
                  <a:srgbClr val="1DC1B1"/>
                </a:solidFill>
              </a:rPr>
              <a:t> </a:t>
            </a:r>
            <a:r>
              <a:rPr lang="ru-RU" dirty="0" err="1">
                <a:solidFill>
                  <a:srgbClr val="1DC1B1"/>
                </a:solidFill>
              </a:rPr>
              <a:t>width</a:t>
            </a:r>
            <a:r>
              <a:rPr lang="ru-RU" dirty="0">
                <a:solidFill>
                  <a:srgbClr val="1DC1B1"/>
                </a:solidFill>
              </a:rPr>
              <a:t>:</a:t>
            </a:r>
            <a:r>
              <a:rPr lang="ru-RU" dirty="0"/>
              <a:t> 150px;</a:t>
            </a:r>
          </a:p>
          <a:p>
            <a:r>
              <a:rPr lang="ru-RU" dirty="0"/>
              <a:t>    </a:t>
            </a:r>
            <a:r>
              <a:rPr lang="ru-RU" dirty="0" err="1">
                <a:solidFill>
                  <a:srgbClr val="1DC1B1"/>
                </a:solidFill>
              </a:rPr>
              <a:t>height</a:t>
            </a:r>
            <a:r>
              <a:rPr lang="ru-RU" dirty="0">
                <a:solidFill>
                  <a:srgbClr val="1DC1B1"/>
                </a:solidFill>
              </a:rPr>
              <a:t>:</a:t>
            </a:r>
            <a:r>
              <a:rPr lang="ru-RU" dirty="0"/>
              <a:t> 150px;</a:t>
            </a:r>
          </a:p>
          <a:p>
            <a:r>
              <a:rPr lang="ru-RU" dirty="0"/>
              <a:t>    </a:t>
            </a:r>
            <a:r>
              <a:rPr lang="ru-RU" dirty="0" err="1">
                <a:solidFill>
                  <a:srgbClr val="1DC1B1"/>
                </a:solidFill>
              </a:rPr>
              <a:t>float</a:t>
            </a:r>
            <a:r>
              <a:rPr lang="ru-RU" dirty="0">
                <a:solidFill>
                  <a:srgbClr val="1DC1B1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left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>
                <a:solidFill>
                  <a:srgbClr val="1DC1B1"/>
                </a:solidFill>
              </a:rPr>
              <a:t>margin-right</a:t>
            </a:r>
            <a:r>
              <a:rPr lang="ru-RU" dirty="0">
                <a:solidFill>
                  <a:srgbClr val="1DC1B1"/>
                </a:solidFill>
              </a:rPr>
              <a:t>: </a:t>
            </a:r>
            <a:r>
              <a:rPr lang="ru-RU" dirty="0"/>
              <a:t>10px;</a:t>
            </a:r>
          </a:p>
          <a:p>
            <a:r>
              <a:rPr lang="ru-RU" dirty="0"/>
              <a:t>}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1485900"/>
            <a:ext cx="1428750" cy="1419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1490662"/>
            <a:ext cx="1447800" cy="142875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4667250" y="2190749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4044949"/>
            <a:ext cx="1438275" cy="14192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5824537" y="3543299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25404" y="3543299"/>
            <a:ext cx="3242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ru-RU" dirty="0" err="1" smtClean="0">
                <a:solidFill>
                  <a:srgbClr val="0070C0"/>
                </a:solidFill>
              </a:rPr>
              <a:t>lternate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>(</a:t>
            </a:r>
            <a:r>
              <a:rPr lang="ru-RU" dirty="0" smtClean="0"/>
              <a:t>разворот анимации):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5" y="4044949"/>
            <a:ext cx="1438275" cy="14192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rot="10800000">
            <a:off x="4667250" y="4754561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Объект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8" y="4044949"/>
            <a:ext cx="1438275" cy="1438275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rot="10800000">
            <a:off x="2390775" y="4764086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>
            <a:off x="1366837" y="3520001"/>
            <a:ext cx="36195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605798" y="3136660"/>
            <a:ext cx="340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infinite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>(бесконечная </a:t>
            </a:r>
            <a:r>
              <a:rPr lang="ru-RU" dirty="0" smtClean="0"/>
              <a:t>анимация):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9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JavaScript </a:t>
            </a:r>
            <a:r>
              <a:rPr lang="ru-RU" dirty="0" smtClean="0">
                <a:solidFill>
                  <a:srgbClr val="1DC1B1"/>
                </a:solidFill>
              </a:rPr>
              <a:t>анимация </a:t>
            </a:r>
            <a:r>
              <a:rPr lang="en-US" dirty="0" smtClean="0">
                <a:solidFill>
                  <a:srgbClr val="1DC1B1"/>
                </a:solidFill>
              </a:rPr>
              <a:t>JQuery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200150"/>
            <a:ext cx="10144125" cy="497681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$(</a:t>
            </a:r>
            <a:r>
              <a:rPr lang="en-US" dirty="0"/>
              <a:t>"</a:t>
            </a:r>
            <a:r>
              <a:rPr lang="en-US" dirty="0" smtClean="0"/>
              <a:t>#slider"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).show(</a:t>
            </a:r>
            <a:r>
              <a:rPr lang="en-US" dirty="0"/>
              <a:t>"</a:t>
            </a:r>
            <a:r>
              <a:rPr lang="en-US" dirty="0" smtClean="0"/>
              <a:t>slow"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- </a:t>
            </a:r>
            <a:r>
              <a:rPr lang="ru-RU" dirty="0" smtClean="0">
                <a:solidFill>
                  <a:srgbClr val="0070C0"/>
                </a:solidFill>
              </a:rPr>
              <a:t>отобразить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.hide(</a:t>
            </a:r>
            <a:r>
              <a:rPr lang="en-US" dirty="0"/>
              <a:t>"slow"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- </a:t>
            </a:r>
            <a:r>
              <a:rPr lang="ru-RU" dirty="0">
                <a:solidFill>
                  <a:srgbClr val="0070C0"/>
                </a:solidFill>
              </a:rPr>
              <a:t>скрыть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slideDown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/>
              <a:t>"</a:t>
            </a:r>
            <a:r>
              <a:rPr lang="en-US" dirty="0" smtClean="0"/>
              <a:t>fast"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dirty="0">
                <a:solidFill>
                  <a:srgbClr val="0070C0"/>
                </a:solidFill>
              </a:rPr>
              <a:t>развернуть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slideUp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/>
              <a:t>"slow"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- </a:t>
            </a:r>
            <a:r>
              <a:rPr lang="ru-RU" dirty="0">
                <a:solidFill>
                  <a:srgbClr val="0070C0"/>
                </a:solidFill>
              </a:rPr>
              <a:t>свернуть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fadeIn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smtClean="0"/>
              <a:t>"</a:t>
            </a:r>
            <a:r>
              <a:rPr lang="en-US" dirty="0"/>
              <a:t>normal"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- </a:t>
            </a:r>
            <a:r>
              <a:rPr lang="ru-RU" dirty="0" smtClean="0">
                <a:solidFill>
                  <a:srgbClr val="0070C0"/>
                </a:solidFill>
              </a:rPr>
              <a:t>проявить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fadeOut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smtClean="0"/>
              <a:t>"</a:t>
            </a:r>
            <a:r>
              <a:rPr lang="en-US" dirty="0"/>
              <a:t>slow"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погасить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.animate(</a:t>
            </a:r>
            <a:r>
              <a:rPr lang="en-US" dirty="0" smtClean="0"/>
              <a:t>{height: </a:t>
            </a:r>
            <a:r>
              <a:rPr lang="en-US" dirty="0"/>
              <a:t>"</a:t>
            </a:r>
            <a:r>
              <a:rPr lang="en-US" dirty="0" smtClean="0"/>
              <a:t>300px</a:t>
            </a:r>
            <a:r>
              <a:rPr lang="en-US" dirty="0"/>
              <a:t>"</a:t>
            </a:r>
            <a:r>
              <a:rPr lang="en-US" dirty="0" smtClean="0"/>
              <a:t>, width: </a:t>
            </a:r>
            <a:r>
              <a:rPr lang="en-US" dirty="0"/>
              <a:t>"</a:t>
            </a:r>
            <a:r>
              <a:rPr lang="en-US" dirty="0" smtClean="0"/>
              <a:t>50%"}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анимированное изменение </a:t>
            </a:r>
            <a:r>
              <a:rPr lang="en-US" dirty="0" smtClean="0">
                <a:solidFill>
                  <a:srgbClr val="0070C0"/>
                </a:solidFill>
              </a:rPr>
              <a:t>CSS </a:t>
            </a:r>
            <a:r>
              <a:rPr lang="ru-RU" dirty="0" smtClean="0">
                <a:solidFill>
                  <a:srgbClr val="0070C0"/>
                </a:solidFill>
              </a:rPr>
              <a:t>свойств, позволяет строить цепочки эффектов</a:t>
            </a:r>
            <a:endParaRPr lang="ru-RU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1235" y="508943"/>
            <a:ext cx="213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ru-RU" sz="2400" dirty="0">
                <a:solidFill>
                  <a:srgbClr val="0070C0"/>
                </a:solidFill>
              </a:rPr>
              <a:t>jquery.com/</a:t>
            </a:r>
          </a:p>
        </p:txBody>
      </p:sp>
    </p:spTree>
    <p:extLst>
      <p:ext uri="{BB962C8B-B14F-4D97-AF65-F5344CB8AC3E}">
        <p14:creationId xmlns:p14="http://schemas.microsoft.com/office/powerpoint/2010/main" val="155820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275700"/>
            <a:ext cx="10515600" cy="749300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JavaScript </a:t>
            </a:r>
            <a:r>
              <a:rPr lang="ru-RU" dirty="0">
                <a:solidFill>
                  <a:srgbClr val="1DC1B1"/>
                </a:solidFill>
              </a:rPr>
              <a:t>анимация </a:t>
            </a:r>
            <a:r>
              <a:rPr lang="en-US" dirty="0" smtClean="0">
                <a:solidFill>
                  <a:srgbClr val="1DC1B1"/>
                </a:solidFill>
              </a:rPr>
              <a:t>Parallax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690688"/>
            <a:ext cx="10106025" cy="478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209463" y="1025000"/>
            <a:ext cx="473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//matthew.wagerfield.com/</a:t>
            </a:r>
            <a:r>
              <a:rPr lang="ru-RU" sz="2400" dirty="0" err="1" smtClean="0">
                <a:solidFill>
                  <a:srgbClr val="0070C0"/>
                </a:solidFill>
              </a:rPr>
              <a:t>parallax</a:t>
            </a:r>
            <a:r>
              <a:rPr lang="ru-RU" sz="2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1636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309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Анимация</vt:lpstr>
      <vt:lpstr>Анимация</vt:lpstr>
      <vt:lpstr>CSS свойство transition</vt:lpstr>
      <vt:lpstr>CSS свойство transition</vt:lpstr>
      <vt:lpstr>CSS свойство transition</vt:lpstr>
      <vt:lpstr>CSS свойство Keyframe Animations</vt:lpstr>
      <vt:lpstr>CSS свойство Keyframe Animations</vt:lpstr>
      <vt:lpstr>JavaScript анимация JQuery</vt:lpstr>
      <vt:lpstr>JavaScript анимация Parallax</vt:lpstr>
      <vt:lpstr>Презентация PowerPoint</vt:lpstr>
      <vt:lpstr>JavaScript анимация Parallax</vt:lpstr>
      <vt:lpstr>JS Green Sock Animation Platform (GSAP)</vt:lpstr>
      <vt:lpstr>JS Green Sock Animation Platform (GSAP)</vt:lpstr>
      <vt:lpstr>Scrollspy</vt:lpstr>
      <vt:lpstr>Scrollspy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23</cp:revision>
  <dcterms:created xsi:type="dcterms:W3CDTF">2015-05-12T06:51:14Z</dcterms:created>
  <dcterms:modified xsi:type="dcterms:W3CDTF">2015-06-02T07:50:49Z</dcterms:modified>
</cp:coreProperties>
</file>