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6" r:id="rId3"/>
    <p:sldId id="275" r:id="rId4"/>
    <p:sldId id="259" r:id="rId5"/>
    <p:sldId id="271" r:id="rId6"/>
    <p:sldId id="273" r:id="rId7"/>
    <p:sldId id="270" r:id="rId8"/>
    <p:sldId id="274" r:id="rId9"/>
    <p:sldId id="276" r:id="rId10"/>
    <p:sldId id="265" r:id="rId11"/>
    <p:sldId id="269" r:id="rId12"/>
    <p:sldId id="268" r:id="rId13"/>
    <p:sldId id="267" r:id="rId14"/>
    <p:sldId id="262" r:id="rId15"/>
    <p:sldId id="263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C1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02.06.2015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40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02.06.2015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628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02.06.2015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550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02.06.2015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477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02.06.2015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72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02.06.2015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417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02.06.2015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908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02.06.2015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004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02.06.2015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494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02.06.2015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184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2B5A4-A436-4CBE-B397-3BC9C03C2BAF}" type="datetimeFigureOut">
              <a:rPr lang="ru-RU" smtClean="0"/>
              <a:t>02.06.2015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257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2B5A4-A436-4CBE-B397-3BC9C03C2BAF}" type="datetimeFigureOut">
              <a:rPr lang="ru-RU" smtClean="0"/>
              <a:t>02.06.2015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17565-54F6-450A-8567-149358907E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762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shov.pw/" TargetMode="External"/><Relationship Id="rId2" Type="http://schemas.openxmlformats.org/officeDocument/2006/relationships/hyperlink" Target="mailto:ershov.ilya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1DC1B1"/>
                </a:solidFill>
              </a:rPr>
              <a:t>Введение в </a:t>
            </a:r>
            <a:r>
              <a:rPr lang="en-US" dirty="0" smtClean="0">
                <a:solidFill>
                  <a:srgbClr val="1DC1B1"/>
                </a:solidFill>
              </a:rPr>
              <a:t>PHP-MySQL</a:t>
            </a:r>
            <a:endParaRPr lang="ru-RU" dirty="0">
              <a:solidFill>
                <a:srgbClr val="1DC1B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Факультет Интернета МФПУ СИНЕРГИЯ</a:t>
            </a:r>
            <a:endParaRPr lang="en-US" dirty="0" smtClean="0"/>
          </a:p>
          <a:p>
            <a:r>
              <a:rPr lang="ru-RU" dirty="0"/>
              <a:t>Курс «Веб-разработка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Илья Ершов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8905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DC1B1"/>
                </a:solidFill>
              </a:rPr>
              <a:t>MySQL</a:t>
            </a:r>
            <a:endParaRPr lang="ru-RU" dirty="0">
              <a:solidFill>
                <a:srgbClr val="1DC1B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Система Управления Базами Данных</a:t>
            </a:r>
          </a:p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Позволяет хранить большие объёмы данных</a:t>
            </a:r>
          </a:p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Позволяет делать выборки по параметрам</a:t>
            </a:r>
          </a:p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Позволяет делать поиск по тексту по подстроке</a:t>
            </a:r>
          </a:p>
          <a:p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4372" y="4129624"/>
            <a:ext cx="6867525" cy="2333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57590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r>
              <a:rPr lang="en-US" dirty="0" smtClean="0">
                <a:solidFill>
                  <a:srgbClr val="1DC1B1"/>
                </a:solidFill>
              </a:rPr>
              <a:t>MySQL</a:t>
            </a:r>
            <a:r>
              <a:rPr lang="ru-RU" dirty="0" smtClean="0">
                <a:solidFill>
                  <a:srgbClr val="1DC1B1"/>
                </a:solidFill>
              </a:rPr>
              <a:t> </a:t>
            </a:r>
            <a:r>
              <a:rPr lang="ru-RU" dirty="0">
                <a:solidFill>
                  <a:srgbClr val="1DC1B1"/>
                </a:solidFill>
              </a:rPr>
              <a:t>поиск </a:t>
            </a:r>
            <a:r>
              <a:rPr lang="ru-RU" dirty="0" smtClean="0">
                <a:solidFill>
                  <a:srgbClr val="1DC1B1"/>
                </a:solidFill>
              </a:rPr>
              <a:t>в содержимом </a:t>
            </a:r>
            <a:r>
              <a:rPr lang="ru-RU" dirty="0">
                <a:solidFill>
                  <a:srgbClr val="1DC1B1"/>
                </a:solidFill>
              </a:rPr>
              <a:t>по подстроке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069" y="1249252"/>
            <a:ext cx="7701449" cy="51186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4373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5924"/>
          </a:xfrm>
        </p:spPr>
        <p:txBody>
          <a:bodyPr/>
          <a:lstStyle/>
          <a:p>
            <a:r>
              <a:rPr lang="ru-RU" dirty="0" smtClean="0">
                <a:solidFill>
                  <a:srgbClr val="1DC1B1"/>
                </a:solidFill>
              </a:rPr>
              <a:t>Администрирование </a:t>
            </a:r>
            <a:r>
              <a:rPr lang="en-US" dirty="0" smtClean="0">
                <a:solidFill>
                  <a:srgbClr val="1DC1B1"/>
                </a:solidFill>
              </a:rPr>
              <a:t>MySQL</a:t>
            </a:r>
            <a:r>
              <a:rPr lang="ru-RU" dirty="0" smtClean="0">
                <a:solidFill>
                  <a:srgbClr val="1DC1B1"/>
                </a:solidFill>
              </a:rPr>
              <a:t>: </a:t>
            </a:r>
            <a:r>
              <a:rPr lang="en-US" dirty="0" err="1" smtClean="0">
                <a:solidFill>
                  <a:srgbClr val="1DC1B1"/>
                </a:solidFill>
              </a:rPr>
              <a:t>phpMyAdmin</a:t>
            </a:r>
            <a:endParaRPr lang="ru-RU" dirty="0">
              <a:solidFill>
                <a:srgbClr val="1DC1B1"/>
              </a:solidFill>
            </a:endParaRPr>
          </a:p>
        </p:txBody>
      </p:sp>
      <p:pic>
        <p:nvPicPr>
          <p:cNvPr id="1026" name="Picture 2" descr="http://www.phpmyadmin.net/home_page/images/screenshots/user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999" y="1061050"/>
            <a:ext cx="7662982" cy="549446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1897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1DC1B1"/>
                </a:solidFill>
              </a:rPr>
              <a:t>Планировщик задач </a:t>
            </a:r>
            <a:r>
              <a:rPr lang="en-US" dirty="0" smtClean="0">
                <a:solidFill>
                  <a:srgbClr val="1DC1B1"/>
                </a:solidFill>
              </a:rPr>
              <a:t>CRON</a:t>
            </a:r>
            <a:endParaRPr lang="ru-RU" dirty="0">
              <a:solidFill>
                <a:srgbClr val="1DC1B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Позволяет создавать расписание запуска скриптов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Каждую минуту</a:t>
            </a:r>
          </a:p>
          <a:p>
            <a:pPr lvl="1"/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Раз в день</a:t>
            </a:r>
          </a:p>
          <a:p>
            <a:pPr lvl="1"/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Раз в неделю</a:t>
            </a:r>
          </a:p>
          <a:p>
            <a:pPr lvl="1"/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В определённые дни недели</a:t>
            </a:r>
          </a:p>
          <a:p>
            <a:pPr lvl="1"/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В определённый день месяца</a:t>
            </a:r>
          </a:p>
          <a:p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488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1DC1B1"/>
                </a:solidFill>
              </a:rPr>
              <a:t>Спасибо за внимание</a:t>
            </a:r>
            <a:endParaRPr lang="ru-RU" dirty="0">
              <a:solidFill>
                <a:srgbClr val="1DC1B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974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1DC1B1"/>
                </a:solidFill>
              </a:rPr>
              <a:t>Илья Ершов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85011"/>
            <a:ext cx="10515600" cy="349195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Веб-разработчик, руководитель интернет-проектов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ershov.ilya@gmail.com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Skype: </a:t>
            </a:r>
            <a:r>
              <a:rPr lang="en-US" dirty="0" err="1" smtClean="0"/>
              <a:t>ershov.ilya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www.ershov.pw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544633" y="767358"/>
            <a:ext cx="28091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 smtClean="0"/>
              <a:t>Ссылки и дополнительные</a:t>
            </a:r>
          </a:p>
          <a:p>
            <a:pPr algn="r"/>
            <a:r>
              <a:rPr lang="ru-RU" dirty="0" smtClean="0"/>
              <a:t>материалы на странице:</a:t>
            </a:r>
            <a:br>
              <a:rPr lang="ru-RU" dirty="0" smtClean="0"/>
            </a:br>
            <a:r>
              <a:rPr lang="ru-RU" dirty="0">
                <a:solidFill>
                  <a:srgbClr val="1DC1B1"/>
                </a:solidFill>
              </a:rPr>
              <a:t>//</a:t>
            </a:r>
            <a:r>
              <a:rPr lang="en-US" dirty="0">
                <a:solidFill>
                  <a:srgbClr val="1DC1B1"/>
                </a:solidFill>
              </a:rPr>
              <a:t>j.mp/</a:t>
            </a:r>
            <a:r>
              <a:rPr lang="en-US" dirty="0" err="1">
                <a:solidFill>
                  <a:srgbClr val="1DC1B1"/>
                </a:solidFill>
              </a:rPr>
              <a:t>mfpa</a:t>
            </a:r>
            <a:r>
              <a:rPr lang="en-US" dirty="0">
                <a:solidFill>
                  <a:srgbClr val="1DC1B1"/>
                </a:solidFill>
              </a:rPr>
              <a:t>-links</a:t>
            </a:r>
            <a:endParaRPr lang="ru-RU" dirty="0">
              <a:solidFill>
                <a:srgbClr val="1DC1B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795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1803"/>
          </a:xfrm>
        </p:spPr>
        <p:txBody>
          <a:bodyPr/>
          <a:lstStyle/>
          <a:p>
            <a:r>
              <a:rPr lang="ru-RU" dirty="0" smtClean="0">
                <a:solidFill>
                  <a:srgbClr val="1DC1B1"/>
                </a:solidFill>
              </a:rPr>
              <a:t>Сочетание </a:t>
            </a:r>
            <a:r>
              <a:rPr lang="en-US" dirty="0" smtClean="0">
                <a:solidFill>
                  <a:srgbClr val="1DC1B1"/>
                </a:solidFill>
              </a:rPr>
              <a:t>PHP-MySQL</a:t>
            </a:r>
            <a:endParaRPr lang="ru-RU" dirty="0">
              <a:solidFill>
                <a:srgbClr val="1DC1B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86928"/>
            <a:ext cx="10515600" cy="2866886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Позволяет создавать полноценные серверные приложения, например: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CMS</a:t>
            </a:r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CRM</a:t>
            </a:r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ERP</a:t>
            </a:r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СУБД</a:t>
            </a:r>
          </a:p>
          <a:p>
            <a:pPr lvl="1"/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интернет-магазины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API</a:t>
            </a:r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715" y="3953813"/>
            <a:ext cx="10922481" cy="25810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24158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r>
              <a:rPr lang="en-US" dirty="0">
                <a:solidFill>
                  <a:srgbClr val="1DC1B1"/>
                </a:solidFill>
              </a:rPr>
              <a:t>PHP</a:t>
            </a:r>
            <a:endParaRPr lang="ru-RU" dirty="0">
              <a:solidFill>
                <a:srgbClr val="1DC1B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5008"/>
            <a:ext cx="6013361" cy="4901955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Широко распространён, 80% сайтов в интернете работает на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PHP</a:t>
            </a:r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Много программистов, большое сообщество, много учебных ресурсов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Активно развивается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380" y="365125"/>
            <a:ext cx="4574941" cy="61385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1775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r>
              <a:rPr lang="en-US" dirty="0">
                <a:solidFill>
                  <a:srgbClr val="1DC1B1"/>
                </a:solidFill>
              </a:rPr>
              <a:t>PHP</a:t>
            </a:r>
            <a:endParaRPr lang="ru-RU" dirty="0">
              <a:solidFill>
                <a:srgbClr val="1DC1B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5008"/>
            <a:ext cx="6013361" cy="4901955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Серверный язык программирования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Интерпретируемый</a:t>
            </a:r>
          </a:p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Исполняет команды в консоли</a:t>
            </a:r>
          </a:p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Позволяет писать скрипты с длительностью исполнения до 30 сек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Является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потомком языка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C++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(как и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JavaScript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Поддерживает ООП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380" y="365125"/>
            <a:ext cx="4574941" cy="61385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01544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r>
              <a:rPr lang="en-US" dirty="0" smtClean="0">
                <a:solidFill>
                  <a:srgbClr val="1DC1B1"/>
                </a:solidFill>
              </a:rPr>
              <a:t>PHP</a:t>
            </a:r>
            <a:r>
              <a:rPr lang="ru-RU" dirty="0" smtClean="0">
                <a:solidFill>
                  <a:srgbClr val="1DC1B1"/>
                </a:solidFill>
              </a:rPr>
              <a:t> – интерпретируемый язык</a:t>
            </a:r>
            <a:endParaRPr lang="ru-RU" dirty="0">
              <a:solidFill>
                <a:srgbClr val="1DC1B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5008"/>
            <a:ext cx="6258059" cy="4901955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Можно делать вставки в текст страницы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Нет необходимости компилировать (процесс подобный архивированию, переводит программу в машинный язык двоичных кодов)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ru-RU" dirty="0" smtClean="0">
                <a:solidFill>
                  <a:srgbClr val="C00000"/>
                </a:solidFill>
              </a:rPr>
              <a:t>Тормозит при сложных вычислительных операциях:</a:t>
            </a:r>
          </a:p>
          <a:p>
            <a:pPr lvl="1"/>
            <a:r>
              <a:rPr lang="ru-RU" dirty="0" smtClean="0">
                <a:solidFill>
                  <a:srgbClr val="C00000"/>
                </a:solidFill>
              </a:rPr>
              <a:t>Работа со строками</a:t>
            </a:r>
          </a:p>
          <a:p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122" name="Picture 2" descr="http://i.stack.imgur.com/YXkk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9412" y="1439984"/>
            <a:ext cx="3429000" cy="22860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256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r>
              <a:rPr lang="ru-RU" dirty="0" smtClean="0">
                <a:solidFill>
                  <a:srgbClr val="1DC1B1"/>
                </a:solidFill>
              </a:rPr>
              <a:t>Скомпилированный фреймворк </a:t>
            </a:r>
            <a:r>
              <a:rPr lang="en-US" dirty="0" smtClean="0">
                <a:solidFill>
                  <a:srgbClr val="1DC1B1"/>
                </a:solidFill>
              </a:rPr>
              <a:t>PHP</a:t>
            </a:r>
            <a:endParaRPr lang="ru-RU" dirty="0">
              <a:solidFill>
                <a:srgbClr val="1DC1B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5008"/>
            <a:ext cx="6013361" cy="490195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http://phalconphp.com/ru/</a:t>
            </a:r>
            <a:endParaRPr lang="ru-RU" dirty="0">
              <a:solidFill>
                <a:srgbClr val="0070C0"/>
              </a:solidFill>
            </a:endParaRPr>
          </a:p>
          <a:p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Альтернатива для тех случаев, когда недостаточно быстродействия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Менее гибкий</a:t>
            </a:r>
            <a:endParaRPr lang="ru-RU" dirty="0">
              <a:solidFill>
                <a:srgbClr val="C00000"/>
              </a:solidFill>
            </a:endParaRPr>
          </a:p>
          <a:p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8487" y="1558344"/>
            <a:ext cx="4200525" cy="36671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15279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r>
              <a:rPr lang="en-US" dirty="0" smtClean="0">
                <a:solidFill>
                  <a:srgbClr val="1DC1B1"/>
                </a:solidFill>
              </a:rPr>
              <a:t>PHP</a:t>
            </a:r>
            <a:r>
              <a:rPr lang="ru-RU" dirty="0" smtClean="0">
                <a:solidFill>
                  <a:srgbClr val="1DC1B1"/>
                </a:solidFill>
              </a:rPr>
              <a:t> синтаксис</a:t>
            </a:r>
            <a:endParaRPr lang="ru-RU" dirty="0">
              <a:solidFill>
                <a:srgbClr val="1DC1B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5008"/>
            <a:ext cx="10842938" cy="490195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&lt;html&gt;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&lt;head&gt;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&lt;title&gt;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Тестируем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PHP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&lt;/title&gt;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&lt;/head&gt;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&lt;body&gt;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</a:t>
            </a:r>
            <a:r>
              <a:rPr lang="en-US" dirty="0">
                <a:solidFill>
                  <a:srgbClr val="0070C0"/>
                </a:solidFill>
              </a:rPr>
              <a:t>&lt;?</a:t>
            </a:r>
            <a:r>
              <a:rPr lang="en-US" dirty="0" err="1">
                <a:solidFill>
                  <a:srgbClr val="0070C0"/>
                </a:solidFill>
              </a:rPr>
              <a:t>php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         echo 'Hello, world!'; 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      ?&gt;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&lt;/body&gt;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&lt;/html&gt;</a:t>
            </a:r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0025" y="857921"/>
            <a:ext cx="3533775" cy="11239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1937" y="2932796"/>
            <a:ext cx="3409950" cy="6477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54884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r>
              <a:rPr lang="ru-RU" dirty="0" smtClean="0">
                <a:solidFill>
                  <a:srgbClr val="1DC1B1"/>
                </a:solidFill>
              </a:rPr>
              <a:t>Возможности </a:t>
            </a:r>
            <a:r>
              <a:rPr lang="en-US" dirty="0" smtClean="0">
                <a:solidFill>
                  <a:srgbClr val="1DC1B1"/>
                </a:solidFill>
              </a:rPr>
              <a:t>PHP</a:t>
            </a:r>
            <a:endParaRPr lang="ru-RU" dirty="0">
              <a:solidFill>
                <a:srgbClr val="1DC1B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5008"/>
            <a:ext cx="10842938" cy="4901955"/>
          </a:xfrm>
        </p:spPr>
        <p:txBody>
          <a:bodyPr>
            <a:normAutofit/>
          </a:bodyPr>
          <a:lstStyle/>
          <a:p>
            <a:r>
              <a:rPr lang="ru-RU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Может принимать данные отправляемые формами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ru-RU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и 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JavaScript</a:t>
            </a:r>
          </a:p>
          <a:p>
            <a:r>
              <a:rPr lang="ru-RU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Может производить сложные вычисления и реализовывать логику</a:t>
            </a:r>
          </a:p>
          <a:p>
            <a:r>
              <a:rPr lang="ru-RU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Защищённая обработка данных, шифрование</a:t>
            </a:r>
          </a:p>
          <a:p>
            <a:r>
              <a:rPr lang="ru-RU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Отправлять данные и делать запросы из Баз </a:t>
            </a:r>
            <a:r>
              <a:rPr lang="ru-RU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Данных</a:t>
            </a:r>
          </a:p>
          <a:p>
            <a:r>
              <a:rPr lang="ru-RU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Данные хранимые на сервере защищены</a:t>
            </a:r>
          </a:p>
          <a:p>
            <a:r>
              <a:rPr lang="ru-RU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поддерживает «общение» с другими программами на сервере через технические протоколы</a:t>
            </a:r>
          </a:p>
          <a:p>
            <a:r>
              <a:rPr lang="ru-RU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поддерживает «общение» с другими сайтами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ru-RU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серверами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r>
              <a:rPr lang="ru-RU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через протокол </a:t>
            </a:r>
            <a:r>
              <a:rPr lang="en-US" sz="2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RESTful</a:t>
            </a:r>
            <a:endParaRPr lang="ru-RU" sz="2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ru-RU" sz="2400" dirty="0" smtClean="0"/>
          </a:p>
          <a:p>
            <a:endParaRPr lang="ru-RU" sz="2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85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r>
              <a:rPr lang="ru-RU" dirty="0" smtClean="0">
                <a:solidFill>
                  <a:srgbClr val="1DC1B1"/>
                </a:solidFill>
              </a:rPr>
              <a:t>Возможности </a:t>
            </a:r>
            <a:r>
              <a:rPr lang="en-US" dirty="0" err="1" smtClean="0">
                <a:solidFill>
                  <a:srgbClr val="1DC1B1"/>
                </a:solidFill>
              </a:rPr>
              <a:t>RESTful</a:t>
            </a:r>
            <a:endParaRPr lang="ru-RU" dirty="0">
              <a:solidFill>
                <a:srgbClr val="1DC1B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75008"/>
            <a:ext cx="10842938" cy="490195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Простота </a:t>
            </a:r>
            <a:r>
              <a:rPr lang="ru-RU" sz="2400" dirty="0"/>
              <a:t>интерфейсов</a:t>
            </a:r>
            <a:endParaRPr lang="en-US" sz="2400" dirty="0"/>
          </a:p>
          <a:p>
            <a:r>
              <a:rPr lang="ru-RU" sz="2400" dirty="0" smtClean="0"/>
              <a:t>Легкость </a:t>
            </a:r>
            <a:r>
              <a:rPr lang="ru-RU" sz="2400" dirty="0"/>
              <a:t>внесения изменений</a:t>
            </a:r>
            <a:endParaRPr lang="en-US" sz="2400" dirty="0"/>
          </a:p>
          <a:p>
            <a:r>
              <a:rPr lang="ru-RU" sz="2400" dirty="0" smtClean="0"/>
              <a:t>Масштабируемость</a:t>
            </a:r>
          </a:p>
          <a:p>
            <a:r>
              <a:rPr lang="ru-RU" sz="2400" dirty="0"/>
              <a:t>Надёжность (за счет отсутствия необходимости сохранять информацию о состоянии клиента</a:t>
            </a:r>
            <a:r>
              <a:rPr lang="en-US" sz="2400" smtClean="0"/>
              <a:t>)</a:t>
            </a:r>
            <a:endParaRPr lang="en-US" sz="2400" dirty="0" smtClean="0"/>
          </a:p>
          <a:p>
            <a:endParaRPr lang="en-US" sz="2400" dirty="0"/>
          </a:p>
          <a:p>
            <a:r>
              <a:rPr lang="ru-RU" sz="2400" dirty="0" smtClean="0"/>
              <a:t>Передача данных </a:t>
            </a:r>
            <a:r>
              <a:rPr lang="ru-RU" sz="2400" dirty="0" smtClean="0">
                <a:solidFill>
                  <a:srgbClr val="0070C0"/>
                </a:solidFill>
              </a:rPr>
              <a:t>клиент-сервер</a:t>
            </a:r>
          </a:p>
          <a:p>
            <a:r>
              <a:rPr lang="ru-RU" sz="2400" dirty="0" smtClean="0"/>
              <a:t>Передача данных </a:t>
            </a:r>
            <a:r>
              <a:rPr lang="ru-RU" sz="2400" dirty="0" smtClean="0">
                <a:solidFill>
                  <a:srgbClr val="0070C0"/>
                </a:solidFill>
              </a:rPr>
              <a:t>сервер-сервер</a:t>
            </a:r>
            <a:endParaRPr lang="en-US" sz="2400" dirty="0" smtClean="0">
              <a:solidFill>
                <a:srgbClr val="0070C0"/>
              </a:solidFill>
            </a:endParaRPr>
          </a:p>
          <a:p>
            <a:endParaRPr lang="en-US" sz="2400" dirty="0" smtClean="0"/>
          </a:p>
          <a:p>
            <a:endParaRPr lang="ru-RU" sz="2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2978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326</Words>
  <Application>Microsoft Office PowerPoint</Application>
  <PresentationFormat>Широкоэкранный</PresentationFormat>
  <Paragraphs>86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Введение в PHP-MySQL</vt:lpstr>
      <vt:lpstr>Сочетание PHP-MySQL</vt:lpstr>
      <vt:lpstr>PHP</vt:lpstr>
      <vt:lpstr>PHP</vt:lpstr>
      <vt:lpstr>PHP – интерпретируемый язык</vt:lpstr>
      <vt:lpstr>Скомпилированный фреймворк PHP</vt:lpstr>
      <vt:lpstr>PHP синтаксис</vt:lpstr>
      <vt:lpstr>Возможности PHP</vt:lpstr>
      <vt:lpstr>Возможности RESTful</vt:lpstr>
      <vt:lpstr>MySQL</vt:lpstr>
      <vt:lpstr>MySQL поиск в содержимом по подстроке</vt:lpstr>
      <vt:lpstr>Администрирование MySQL: phpMyAdmin</vt:lpstr>
      <vt:lpstr>Планировщик задач CRON</vt:lpstr>
      <vt:lpstr>Спасибо за внимание</vt:lpstr>
      <vt:lpstr>Илья Ершов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 «Веб-разработка»</dc:title>
  <dc:creator>Ершов Илья Николаевич</dc:creator>
  <cp:lastModifiedBy>Ершов Илья Николаевич</cp:lastModifiedBy>
  <cp:revision>32</cp:revision>
  <dcterms:created xsi:type="dcterms:W3CDTF">2015-05-12T06:51:14Z</dcterms:created>
  <dcterms:modified xsi:type="dcterms:W3CDTF">2015-06-02T06:59:12Z</dcterms:modified>
</cp:coreProperties>
</file>