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72" r:id="rId4"/>
    <p:sldId id="267" r:id="rId5"/>
    <p:sldId id="268" r:id="rId6"/>
    <p:sldId id="269" r:id="rId7"/>
    <p:sldId id="271" r:id="rId8"/>
    <p:sldId id="280" r:id="rId9"/>
    <p:sldId id="270" r:id="rId10"/>
    <p:sldId id="266" r:id="rId11"/>
    <p:sldId id="281" r:id="rId12"/>
    <p:sldId id="274" r:id="rId13"/>
    <p:sldId id="273" r:id="rId14"/>
    <p:sldId id="275" r:id="rId15"/>
    <p:sldId id="277" r:id="rId16"/>
    <p:sldId id="278" r:id="rId17"/>
    <p:sldId id="282" r:id="rId18"/>
    <p:sldId id="276" r:id="rId19"/>
    <p:sldId id="279" r:id="rId20"/>
    <p:sldId id="283" r:id="rId21"/>
    <p:sldId id="262" r:id="rId22"/>
    <p:sldId id="26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C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5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52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62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6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67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26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5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49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26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19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2B5A4-A436-4CBE-B397-3BC9C03C2BAF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7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rshov.pw/te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shov.pw/" TargetMode="External"/><Relationship Id="rId2" Type="http://schemas.openxmlformats.org/officeDocument/2006/relationships/hyperlink" Target="mailto:ershov.ilya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1DC1B1"/>
                </a:solidFill>
              </a:rPr>
              <a:t>Сбор </a:t>
            </a:r>
            <a:r>
              <a:rPr lang="en-US" b="1" dirty="0">
                <a:solidFill>
                  <a:srgbClr val="1DC1B1"/>
                </a:solidFill>
              </a:rPr>
              <a:t>UTM-</a:t>
            </a:r>
            <a:r>
              <a:rPr lang="ru-RU" b="1" dirty="0" smtClean="0">
                <a:solidFill>
                  <a:srgbClr val="1DC1B1"/>
                </a:solidFill>
              </a:rPr>
              <a:t>меток</a:t>
            </a:r>
            <a:br>
              <a:rPr lang="ru-RU" b="1" dirty="0" smtClean="0">
                <a:solidFill>
                  <a:srgbClr val="1DC1B1"/>
                </a:solidFill>
              </a:rPr>
            </a:br>
            <a:r>
              <a:rPr lang="ru-RU" b="1" dirty="0" smtClean="0">
                <a:solidFill>
                  <a:srgbClr val="1DC1B1"/>
                </a:solidFill>
              </a:rPr>
              <a:t>Идентификация</a:t>
            </a:r>
            <a:endParaRPr lang="ru-RU" b="1" dirty="0">
              <a:solidFill>
                <a:srgbClr val="1DC1B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Факультет Интернета МФПУ СИНЕРГИЯ</a:t>
            </a:r>
            <a:endParaRPr lang="en-US" b="1" dirty="0" smtClean="0"/>
          </a:p>
          <a:p>
            <a:r>
              <a:rPr lang="ru-RU" b="1" dirty="0"/>
              <a:t>Курс «Веб-разработка</a:t>
            </a:r>
            <a:r>
              <a:rPr lang="ru-RU" b="1" dirty="0" smtClean="0"/>
              <a:t>»</a:t>
            </a:r>
          </a:p>
          <a:p>
            <a:r>
              <a:rPr lang="ru-RU" b="1" dirty="0" smtClean="0"/>
              <a:t>Илья Ершов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68905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Какие есть способы?</a:t>
            </a:r>
            <a:endParaRPr lang="ru-RU" b="1" dirty="0">
              <a:solidFill>
                <a:srgbClr val="1DC1B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98" y="956814"/>
            <a:ext cx="7703604" cy="5901186"/>
          </a:xfrm>
        </p:spPr>
      </p:pic>
    </p:spTree>
    <p:extLst>
      <p:ext uri="{BB962C8B-B14F-4D97-AF65-F5344CB8AC3E}">
        <p14:creationId xmlns:p14="http://schemas.microsoft.com/office/powerpoint/2010/main" val="929416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DC1B1"/>
                </a:solidFill>
              </a:rPr>
              <a:t>COOKIE</a:t>
            </a:r>
            <a:endParaRPr lang="ru-RU" b="1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1434"/>
            <a:ext cx="8238226" cy="527936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Короткие строки с уникальной информацией хранимые в браузере. </a:t>
            </a:r>
          </a:p>
          <a:p>
            <a:r>
              <a:rPr lang="ru-RU" sz="3200" dirty="0" smtClean="0"/>
              <a:t>Куки при каждом запросе страницы или файла (картинки/скрипта) передаются на сервер</a:t>
            </a:r>
          </a:p>
          <a:p>
            <a:r>
              <a:rPr lang="ru-RU" sz="3200" dirty="0" smtClean="0"/>
              <a:t>Могут использоваться для идентификации браузера </a:t>
            </a:r>
            <a:r>
              <a:rPr lang="ru-RU" sz="3200" dirty="0"/>
              <a:t>– пока эти самые Куки не будут удалены или устареют</a:t>
            </a:r>
            <a:endParaRPr lang="ru-RU" sz="3200" dirty="0" smtClean="0"/>
          </a:p>
          <a:p>
            <a:r>
              <a:rPr lang="ru-RU" sz="3200" dirty="0" smtClean="0"/>
              <a:t>Разные браузеры – разные сущности идентификации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473228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1DC1B1"/>
                </a:solidFill>
              </a:rPr>
              <a:t>JavaScript </a:t>
            </a:r>
            <a:r>
              <a:rPr lang="ru-RU" b="1" dirty="0">
                <a:solidFill>
                  <a:srgbClr val="1DC1B1"/>
                </a:solidFill>
              </a:rPr>
              <a:t>счётчики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1434"/>
            <a:ext cx="8238226" cy="5279366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Устанавливаются во фронт-энд коде сайта</a:t>
            </a:r>
          </a:p>
          <a:p>
            <a:r>
              <a:rPr lang="ru-RU" sz="3200" dirty="0" smtClean="0"/>
              <a:t>Способны определять откуда пришёл посетитель, чем интересовался, какие действия выполнял</a:t>
            </a:r>
          </a:p>
          <a:p>
            <a:r>
              <a:rPr lang="ru-RU" sz="3200" dirty="0" smtClean="0"/>
              <a:t>Могут устанавливать метки идентификации (самый популярный способ – </a:t>
            </a:r>
            <a:r>
              <a:rPr lang="en-US" sz="3200" dirty="0" smtClean="0"/>
              <a:t>Cookie)</a:t>
            </a:r>
          </a:p>
          <a:p>
            <a:r>
              <a:rPr lang="ru-RU" sz="3200" dirty="0" smtClean="0"/>
              <a:t>Способны обрабатывать исключительные ситуации, отлавливать ошибки</a:t>
            </a:r>
          </a:p>
          <a:p>
            <a:r>
              <a:rPr lang="ru-RU" sz="3200" dirty="0" smtClean="0"/>
              <a:t>Способны накапливать информацию и передавать позже, в случае разрыва соединения</a:t>
            </a:r>
          </a:p>
        </p:txBody>
      </p:sp>
    </p:spTree>
    <p:extLst>
      <p:ext uri="{BB962C8B-B14F-4D97-AF65-F5344CB8AC3E}">
        <p14:creationId xmlns:p14="http://schemas.microsoft.com/office/powerpoint/2010/main" val="1922249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DC1B1"/>
                </a:solidFill>
              </a:rPr>
              <a:t>JavaScript </a:t>
            </a:r>
            <a:r>
              <a:rPr lang="ru-RU" b="1" dirty="0" smtClean="0">
                <a:solidFill>
                  <a:srgbClr val="1DC1B1"/>
                </a:solidFill>
              </a:rPr>
              <a:t>счётчики</a:t>
            </a:r>
            <a:endParaRPr lang="ru-RU" b="1" dirty="0">
              <a:solidFill>
                <a:srgbClr val="1DC1B1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415"/>
            <a:ext cx="9144000" cy="4869586"/>
          </a:xfrm>
        </p:spPr>
      </p:pic>
    </p:spTree>
    <p:extLst>
      <p:ext uri="{BB962C8B-B14F-4D97-AF65-F5344CB8AC3E}">
        <p14:creationId xmlns:p14="http://schemas.microsoft.com/office/powerpoint/2010/main" val="1125557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Пиксели отслеживания</a:t>
            </a:r>
            <a:endParaRPr lang="ru-RU" b="1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21434"/>
            <a:ext cx="7886700" cy="5055529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Устанавливаются во фронт-энд коде сайта</a:t>
            </a:r>
          </a:p>
          <a:p>
            <a:r>
              <a:rPr lang="ru-RU" sz="3200" dirty="0" smtClean="0"/>
              <a:t>Способны определять откуда пришёл посетитель, чем интересовался</a:t>
            </a:r>
          </a:p>
          <a:p>
            <a:r>
              <a:rPr lang="ru-RU" sz="3200" dirty="0" smtClean="0"/>
              <a:t>Какие действия выполнял отслеживать </a:t>
            </a:r>
            <a:r>
              <a:rPr lang="ru-RU" sz="3200" dirty="0" smtClean="0">
                <a:solidFill>
                  <a:srgbClr val="C00000"/>
                </a:solidFill>
              </a:rPr>
              <a:t>НЕ способны</a:t>
            </a:r>
          </a:p>
          <a:p>
            <a:r>
              <a:rPr lang="ru-RU" sz="3200" dirty="0" smtClean="0"/>
              <a:t>Могут устанавливать метки идентификации (самый популярный способ – </a:t>
            </a:r>
            <a:r>
              <a:rPr lang="en-US" sz="3200" dirty="0" smtClean="0"/>
              <a:t>Cookie)</a:t>
            </a:r>
            <a:endParaRPr lang="ru-RU" sz="3200" dirty="0" smtClean="0"/>
          </a:p>
          <a:p>
            <a:r>
              <a:rPr lang="ru-RU" sz="3200" dirty="0" smtClean="0"/>
              <a:t>В ряде случаев могут </a:t>
            </a:r>
            <a:r>
              <a:rPr lang="ru-RU" sz="3200" dirty="0" smtClean="0">
                <a:solidFill>
                  <a:srgbClr val="C00000"/>
                </a:solidFill>
              </a:rPr>
              <a:t>блокироваться плагинами браузеров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Не </a:t>
            </a:r>
            <a:r>
              <a:rPr lang="ru-RU" sz="3200" dirty="0">
                <a:solidFill>
                  <a:srgbClr val="00B050"/>
                </a:solidFill>
              </a:rPr>
              <a:t>требуется наличие </a:t>
            </a:r>
            <a:r>
              <a:rPr lang="en-US" sz="3200" dirty="0" smtClean="0">
                <a:solidFill>
                  <a:srgbClr val="00B050"/>
                </a:solidFill>
              </a:rPr>
              <a:t>JavaScript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450117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5616875" cy="71527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Пиксель отслеживания</a:t>
            </a:r>
            <a:endParaRPr lang="ru-RU" b="1" dirty="0">
              <a:solidFill>
                <a:srgbClr val="1DC1B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5" y="4156299"/>
            <a:ext cx="9100145" cy="2235873"/>
          </a:xfrm>
          <a:prstGeom prst="rect">
            <a:avLst/>
          </a:prstGeom>
        </p:spPr>
      </p:pic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8058"/>
            <a:ext cx="9144000" cy="1641232"/>
          </a:xfr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62822" y="3375210"/>
            <a:ext cx="7583697" cy="715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0070C0"/>
                </a:solidFill>
              </a:rPr>
              <a:t>Картинка «обманка» – там код: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010" y="2267039"/>
            <a:ext cx="1752845" cy="16004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8818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5763524" cy="71527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Пиксели отслеживания</a:t>
            </a:r>
            <a:endParaRPr lang="ru-RU" b="1" dirty="0">
              <a:solidFill>
                <a:srgbClr val="1DC1B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89185"/>
            <a:ext cx="9145359" cy="4968815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98302" y="956815"/>
            <a:ext cx="2100173" cy="715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Firefox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Пиксели отслеживания</a:t>
            </a:r>
            <a:endParaRPr lang="ru-RU" b="1" dirty="0">
              <a:solidFill>
                <a:srgbClr val="1DC1B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98302" y="956815"/>
            <a:ext cx="2100173" cy="715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0C0"/>
                </a:solidFill>
              </a:rPr>
              <a:t>Chrome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"/>
          <a:stretch/>
        </p:blipFill>
        <p:spPr>
          <a:xfrm>
            <a:off x="-1" y="1777042"/>
            <a:ext cx="9150169" cy="5080958"/>
          </a:xfrm>
        </p:spPr>
      </p:pic>
    </p:spTree>
    <p:extLst>
      <p:ext uri="{BB962C8B-B14F-4D97-AF65-F5344CB8AC3E}">
        <p14:creationId xmlns:p14="http://schemas.microsoft.com/office/powerpoint/2010/main" val="3997690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Что можно отследить пикселем?</a:t>
            </a:r>
            <a:endParaRPr lang="ru-RU" b="1" dirty="0">
              <a:solidFill>
                <a:srgbClr val="1DC1B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2" y="835653"/>
            <a:ext cx="8372336" cy="6022347"/>
          </a:xfrm>
        </p:spPr>
      </p:pic>
    </p:spTree>
    <p:extLst>
      <p:ext uri="{BB962C8B-B14F-4D97-AF65-F5344CB8AC3E}">
        <p14:creationId xmlns:p14="http://schemas.microsoft.com/office/powerpoint/2010/main" val="3421776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1DC1B1"/>
                </a:solidFill>
              </a:rPr>
              <a:t>Что можно отследить пикселем</a:t>
            </a:r>
            <a:r>
              <a:rPr lang="ru-RU" b="1" dirty="0" smtClean="0">
                <a:solidFill>
                  <a:srgbClr val="1DC1B1"/>
                </a:solidFill>
              </a:rPr>
              <a:t>?</a:t>
            </a:r>
            <a:endParaRPr lang="ru-RU" b="1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56815"/>
            <a:ext cx="7886700" cy="5599260"/>
          </a:xfrm>
        </p:spPr>
        <p:txBody>
          <a:bodyPr/>
          <a:lstStyle/>
          <a:p>
            <a:r>
              <a:rPr lang="ru-RU" dirty="0" smtClean="0"/>
              <a:t>Факт открытия страницы/письма</a:t>
            </a:r>
          </a:p>
          <a:p>
            <a:r>
              <a:rPr lang="ru-RU" dirty="0" smtClean="0"/>
              <a:t>Подпись браузера:</a:t>
            </a:r>
            <a:br>
              <a:rPr lang="ru-RU" dirty="0" smtClean="0"/>
            </a:br>
            <a:r>
              <a:rPr lang="en-US" dirty="0">
                <a:solidFill>
                  <a:srgbClr val="0070C0"/>
                </a:solidFill>
              </a:rPr>
              <a:t>Mozilla/5.0 (Windows NT 6.1; WOW64) </a:t>
            </a:r>
            <a:r>
              <a:rPr lang="en-US" dirty="0" err="1">
                <a:solidFill>
                  <a:srgbClr val="0070C0"/>
                </a:solidFill>
              </a:rPr>
              <a:t>AppleWebKit</a:t>
            </a:r>
            <a:r>
              <a:rPr lang="en-US" dirty="0">
                <a:solidFill>
                  <a:srgbClr val="0070C0"/>
                </a:solidFill>
              </a:rPr>
              <a:t>/537.36 (KHTML, like Gecko) Chrome/45.0.2454.93 </a:t>
            </a:r>
            <a:r>
              <a:rPr lang="en-US" dirty="0" smtClean="0">
                <a:solidFill>
                  <a:srgbClr val="0070C0"/>
                </a:solidFill>
              </a:rPr>
              <a:t>Safari/537.36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IP </a:t>
            </a:r>
            <a:r>
              <a:rPr lang="ru-RU" dirty="0" smtClean="0"/>
              <a:t>адрес, а значит город, страну, язык и провайдера</a:t>
            </a:r>
          </a:p>
          <a:p>
            <a:r>
              <a:rPr lang="ru-RU" dirty="0" smtClean="0"/>
              <a:t>Сайт и адрес страницы, где сработал код</a:t>
            </a:r>
            <a:br>
              <a:rPr lang="ru-RU" dirty="0" smtClean="0"/>
            </a:br>
            <a:r>
              <a:rPr lang="en-US" dirty="0" smtClean="0">
                <a:solidFill>
                  <a:srgbClr val="0070C0"/>
                </a:solidFill>
              </a:rPr>
              <a:t>HTTP_REFERER :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http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://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ershov.pw/test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Получить считать/модифицировать  Куки созданные для этого браузера на Вашем сайте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889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5923"/>
          </a:xfrm>
        </p:spPr>
        <p:txBody>
          <a:bodyPr/>
          <a:lstStyle/>
          <a:p>
            <a:r>
              <a:rPr lang="ru-RU" b="1" dirty="0" smtClean="0">
                <a:solidFill>
                  <a:srgbClr val="1DC1B1"/>
                </a:solidFill>
              </a:rPr>
              <a:t>Какая цель?</a:t>
            </a:r>
            <a:endParaRPr lang="ru-RU" b="1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81819"/>
            <a:ext cx="7886700" cy="499514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Получить ответы на вопросы:</a:t>
            </a:r>
          </a:p>
          <a:p>
            <a:r>
              <a:rPr lang="ru-RU" dirty="0" smtClean="0"/>
              <a:t>Откуда пришёл посетитель/покупатель?</a:t>
            </a:r>
          </a:p>
          <a:p>
            <a:r>
              <a:rPr lang="ru-RU" dirty="0" smtClean="0"/>
              <a:t>Какой источник рекламы или чья рекомендация сработала?</a:t>
            </a:r>
          </a:p>
          <a:p>
            <a:r>
              <a:rPr lang="ru-RU" dirty="0" smtClean="0"/>
              <a:t>Чем пользователь/группа пользователей с общими характеристиками интересовалась?</a:t>
            </a:r>
          </a:p>
          <a:p>
            <a:r>
              <a:rPr lang="ru-RU" dirty="0" smtClean="0"/>
              <a:t>Отследить пользователя, собрать максимум аналитической информации</a:t>
            </a:r>
          </a:p>
          <a:p>
            <a:r>
              <a:rPr lang="ru-RU" dirty="0" smtClean="0"/>
              <a:t>Была ли просмотрена определённая страница или письмо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370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241540"/>
            <a:ext cx="4314286" cy="71527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Готовые решения</a:t>
            </a:r>
            <a:endParaRPr lang="ru-RU" b="1" dirty="0">
              <a:solidFill>
                <a:srgbClr val="1DC1B1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9" y="956814"/>
            <a:ext cx="7439643" cy="5892592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180522" y="241539"/>
            <a:ext cx="2695395" cy="715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rgbClr val="0070C0"/>
                </a:solidFill>
              </a:rPr>
              <a:t>Evercookie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151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1DC1B1"/>
                </a:solidFill>
              </a:rPr>
              <a:t>Спасибо за внимание</a:t>
            </a:r>
            <a:endParaRPr lang="ru-RU" b="1" dirty="0">
              <a:solidFill>
                <a:srgbClr val="1DC1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74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 dirty="0">
                <a:solidFill>
                  <a:srgbClr val="1DC1B1"/>
                </a:solidFill>
              </a:rPr>
              <a:t>Илья Ершов</a:t>
            </a:r>
            <a:endParaRPr lang="ru-RU" sz="4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871008"/>
            <a:ext cx="7886700" cy="261896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Веб-разработчик, руководитель интернет-проектов</a:t>
            </a:r>
          </a:p>
          <a:p>
            <a:pPr marL="0" indent="0">
              <a:buNone/>
            </a:pPr>
            <a:r>
              <a:rPr lang="en-US" b="1" dirty="0" smtClean="0">
                <a:hlinkClick r:id="rId2"/>
              </a:rPr>
              <a:t>ershov.ilya@gmail.com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Skype: </a:t>
            </a:r>
            <a:r>
              <a:rPr lang="en-US" b="1" dirty="0" err="1" smtClean="0"/>
              <a:t>ershov.ilya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hlinkClick r:id="rId3"/>
              </a:rPr>
              <a:t>www.ershov.pw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09810" y="1432769"/>
            <a:ext cx="2205540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350" b="1" dirty="0"/>
              <a:t>Ссылки и дополнительные</a:t>
            </a:r>
          </a:p>
          <a:p>
            <a:pPr algn="r"/>
            <a:r>
              <a:rPr lang="ru-RU" sz="1350" b="1" dirty="0"/>
              <a:t>материалы на странице:</a:t>
            </a:r>
            <a:br>
              <a:rPr lang="ru-RU" sz="1350" b="1" dirty="0"/>
            </a:br>
            <a:r>
              <a:rPr lang="ru-RU" sz="1350" b="1" dirty="0">
                <a:solidFill>
                  <a:srgbClr val="1DC1B1"/>
                </a:solidFill>
              </a:rPr>
              <a:t>//</a:t>
            </a:r>
            <a:r>
              <a:rPr lang="en-US" sz="1350" b="1" dirty="0">
                <a:solidFill>
                  <a:srgbClr val="1DC1B1"/>
                </a:solidFill>
              </a:rPr>
              <a:t>j.mp/</a:t>
            </a:r>
            <a:r>
              <a:rPr lang="en-US" sz="1350" b="1" dirty="0" err="1">
                <a:solidFill>
                  <a:srgbClr val="1DC1B1"/>
                </a:solidFill>
              </a:rPr>
              <a:t>mfpa</a:t>
            </a:r>
            <a:r>
              <a:rPr lang="en-US" sz="1350" b="1" dirty="0">
                <a:solidFill>
                  <a:srgbClr val="1DC1B1"/>
                </a:solidFill>
              </a:rPr>
              <a:t>-links</a:t>
            </a:r>
            <a:endParaRPr lang="ru-RU" sz="1350" b="1" dirty="0">
              <a:solidFill>
                <a:srgbClr val="1DC1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9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41540"/>
            <a:ext cx="7886700" cy="71527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Какие способы популярны?</a:t>
            </a:r>
            <a:endParaRPr lang="ru-RU" b="1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Разметка ссылок </a:t>
            </a:r>
            <a:r>
              <a:rPr lang="en-US" sz="3600" dirty="0" smtClean="0"/>
              <a:t>UTM-</a:t>
            </a:r>
            <a:r>
              <a:rPr lang="ru-RU" sz="3600" dirty="0" smtClean="0"/>
              <a:t>метками</a:t>
            </a:r>
          </a:p>
          <a:p>
            <a:r>
              <a:rPr lang="en-US" sz="3600" dirty="0" smtClean="0"/>
              <a:t>JavaScript </a:t>
            </a:r>
            <a:r>
              <a:rPr lang="ru-RU" sz="3600" dirty="0" smtClean="0"/>
              <a:t>счётчики</a:t>
            </a:r>
          </a:p>
          <a:p>
            <a:r>
              <a:rPr lang="ru-RU" sz="3600" dirty="0" smtClean="0"/>
              <a:t>Пиксель отслеживания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4615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DC1B1"/>
                </a:solidFill>
              </a:rPr>
              <a:t>UTM-</a:t>
            </a:r>
            <a:r>
              <a:rPr lang="ru-RU" b="1" dirty="0" smtClean="0">
                <a:solidFill>
                  <a:srgbClr val="1DC1B1"/>
                </a:solidFill>
              </a:rPr>
              <a:t>метки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07" y="1690689"/>
            <a:ext cx="8874586" cy="318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7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5768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1DC1B1"/>
                </a:solidFill>
              </a:rPr>
              <a:t>UTM-</a:t>
            </a:r>
            <a:r>
              <a:rPr lang="ru-RU" b="1" dirty="0" smtClean="0">
                <a:solidFill>
                  <a:srgbClr val="1DC1B1"/>
                </a:solidFill>
              </a:rPr>
              <a:t>метки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41" y="1654093"/>
            <a:ext cx="7724546" cy="26709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3641" y="4509806"/>
            <a:ext cx="8157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/>
              <a:t>www.jaguar.ru/jaguar-range/xe/index.html?</a:t>
            </a:r>
            <a:r>
              <a:rPr lang="en-US" dirty="0">
                <a:solidFill>
                  <a:srgbClr val="00B050"/>
                </a:solidFill>
              </a:rPr>
              <a:t>utm_source</a:t>
            </a:r>
            <a:r>
              <a:rPr lang="en-US" dirty="0"/>
              <a:t>=</a:t>
            </a:r>
            <a:r>
              <a:rPr lang="en-US" dirty="0">
                <a:solidFill>
                  <a:srgbClr val="0070C0"/>
                </a:solidFill>
              </a:rPr>
              <a:t>Yandex.ru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en-US" dirty="0"/>
              <a:t>&amp;</a:t>
            </a:r>
            <a:r>
              <a:rPr lang="en-US" dirty="0" err="1">
                <a:solidFill>
                  <a:srgbClr val="00B050"/>
                </a:solidFill>
              </a:rPr>
              <a:t>utm_medium</a:t>
            </a:r>
            <a:r>
              <a:rPr lang="en-US" dirty="0"/>
              <a:t>=</a:t>
            </a:r>
            <a:r>
              <a:rPr lang="en-US" dirty="0">
                <a:solidFill>
                  <a:srgbClr val="0070C0"/>
                </a:solidFill>
              </a:rPr>
              <a:t>banner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en-US" dirty="0"/>
              <a:t>&amp;</a:t>
            </a:r>
            <a:r>
              <a:rPr lang="en-US" dirty="0" err="1">
                <a:solidFill>
                  <a:srgbClr val="00B050"/>
                </a:solidFill>
              </a:rPr>
              <a:t>utm_campaign</a:t>
            </a:r>
            <a:r>
              <a:rPr lang="en-US" dirty="0"/>
              <a:t>=</a:t>
            </a:r>
            <a:r>
              <a:rPr lang="en-US" dirty="0">
                <a:solidFill>
                  <a:srgbClr val="0070C0"/>
                </a:solidFill>
              </a:rPr>
              <a:t>JaguarXE_Jul-Aug15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en-US" dirty="0"/>
              <a:t>&amp;</a:t>
            </a:r>
            <a:r>
              <a:rPr lang="en-US" dirty="0">
                <a:solidFill>
                  <a:srgbClr val="00B050"/>
                </a:solidFill>
              </a:rPr>
              <a:t>utm_content</a:t>
            </a:r>
            <a:r>
              <a:rPr lang="en-US" dirty="0"/>
              <a:t>=</a:t>
            </a:r>
            <a:r>
              <a:rPr lang="en-US" dirty="0">
                <a:solidFill>
                  <a:srgbClr val="0070C0"/>
                </a:solidFill>
              </a:rPr>
              <a:t>728x90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DC1B1"/>
                </a:solidFill>
              </a:rPr>
              <a:t>UTM-</a:t>
            </a:r>
            <a:r>
              <a:rPr lang="ru-RU" b="1" dirty="0" smtClean="0">
                <a:solidFill>
                  <a:srgbClr val="1DC1B1"/>
                </a:solidFill>
              </a:rPr>
              <a:t>метки в Метрике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3" y="2226469"/>
            <a:ext cx="8306874" cy="243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4271"/>
            <a:ext cx="7886700" cy="6269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Генератор ссылок с </a:t>
            </a:r>
            <a:r>
              <a:rPr lang="en-US" b="1" dirty="0" smtClean="0">
                <a:solidFill>
                  <a:srgbClr val="1DC1B1"/>
                </a:solidFill>
              </a:rPr>
              <a:t>UTM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18" y="1254238"/>
            <a:ext cx="7793965" cy="5603762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329132" y="741182"/>
            <a:ext cx="4485736" cy="513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0070C0"/>
                </a:solidFill>
              </a:rPr>
              <a:t>//</a:t>
            </a:r>
            <a:r>
              <a:rPr lang="en-US" b="1" dirty="0">
                <a:solidFill>
                  <a:srgbClr val="0070C0"/>
                </a:solidFill>
              </a:rPr>
              <a:t>ershov.pw/lab/</a:t>
            </a:r>
            <a:r>
              <a:rPr lang="en-US" b="1" dirty="0" err="1">
                <a:solidFill>
                  <a:srgbClr val="0070C0"/>
                </a:solidFill>
              </a:rPr>
              <a:t>utm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9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5923"/>
          </a:xfrm>
        </p:spPr>
        <p:txBody>
          <a:bodyPr/>
          <a:lstStyle/>
          <a:p>
            <a:r>
              <a:rPr lang="ru-RU" b="1" dirty="0" smtClean="0">
                <a:solidFill>
                  <a:srgbClr val="1DC1B1"/>
                </a:solidFill>
              </a:rPr>
              <a:t>Что имеем?</a:t>
            </a:r>
            <a:endParaRPr lang="ru-RU" b="1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81819"/>
            <a:ext cx="7886700" cy="49951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Знаем сколько переходов по рекламной ссылке/баннеру совершено</a:t>
            </a:r>
          </a:p>
          <a:p>
            <a:r>
              <a:rPr lang="ru-RU" sz="3200" dirty="0" smtClean="0"/>
              <a:t>Но </a:t>
            </a:r>
            <a:r>
              <a:rPr lang="ru-RU" sz="3200" dirty="0" smtClean="0">
                <a:solidFill>
                  <a:srgbClr val="C00000"/>
                </a:solidFill>
              </a:rPr>
              <a:t>не знаем точно </a:t>
            </a:r>
            <a:r>
              <a:rPr lang="ru-RU" sz="3200" dirty="0" smtClean="0"/>
              <a:t>сколько уникальных</a:t>
            </a:r>
          </a:p>
          <a:p>
            <a:r>
              <a:rPr lang="ru-RU" sz="3200" dirty="0" smtClean="0"/>
              <a:t>Необходимо решить вопрос </a:t>
            </a:r>
            <a:r>
              <a:rPr lang="ru-RU" sz="3200" dirty="0" smtClean="0">
                <a:solidFill>
                  <a:srgbClr val="0070C0"/>
                </a:solidFill>
              </a:rPr>
              <a:t>идентификации</a:t>
            </a:r>
            <a:r>
              <a:rPr lang="ru-RU" sz="3200" dirty="0" smtClean="0"/>
              <a:t>:</a:t>
            </a:r>
          </a:p>
          <a:p>
            <a:pPr lvl="1"/>
            <a:r>
              <a:rPr lang="ru-RU" sz="2800" dirty="0" smtClean="0"/>
              <a:t>Позволит считать уникальные переходы по ссылкам с метками</a:t>
            </a:r>
          </a:p>
          <a:p>
            <a:pPr lvl="1"/>
            <a:r>
              <a:rPr lang="ru-RU" sz="2800" dirty="0" smtClean="0"/>
              <a:t>Можно определить повторные входы одного и того же пользователя</a:t>
            </a:r>
          </a:p>
        </p:txBody>
      </p:sp>
    </p:spTree>
    <p:extLst>
      <p:ext uri="{BB962C8B-B14F-4D97-AF65-F5344CB8AC3E}">
        <p14:creationId xmlns:p14="http://schemas.microsoft.com/office/powerpoint/2010/main" val="1259409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627" y="178138"/>
            <a:ext cx="7886700" cy="5672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1DC1B1"/>
                </a:solidFill>
              </a:rPr>
              <a:t>История сделки – источник сделки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13093"/>
            <a:ext cx="7914736" cy="3520912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032185" y="827446"/>
            <a:ext cx="3079630" cy="690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0070C0"/>
                </a:solidFill>
              </a:rPr>
              <a:t>//refeto.ru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33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332</Words>
  <Application>Microsoft Office PowerPoint</Application>
  <PresentationFormat>Экран (4:3)</PresentationFormat>
  <Paragraphs>75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Сбор UTM-меток Идентификация</vt:lpstr>
      <vt:lpstr>Какая цель?</vt:lpstr>
      <vt:lpstr>Какие способы популярны?</vt:lpstr>
      <vt:lpstr>UTM-метки</vt:lpstr>
      <vt:lpstr>UTM-метки</vt:lpstr>
      <vt:lpstr>UTM-метки в Метрике</vt:lpstr>
      <vt:lpstr>Генератор ссылок с UTM</vt:lpstr>
      <vt:lpstr>Что имеем?</vt:lpstr>
      <vt:lpstr>История сделки – источник сделки</vt:lpstr>
      <vt:lpstr>Какие есть способы?</vt:lpstr>
      <vt:lpstr>COOKIE</vt:lpstr>
      <vt:lpstr>JavaScript счётчики</vt:lpstr>
      <vt:lpstr>JavaScript счётчики</vt:lpstr>
      <vt:lpstr>Пиксели отслеживания</vt:lpstr>
      <vt:lpstr>Пиксель отслеживания</vt:lpstr>
      <vt:lpstr>Пиксели отслеживания</vt:lpstr>
      <vt:lpstr>Пиксели отслеживания</vt:lpstr>
      <vt:lpstr>Что можно отследить пикселем?</vt:lpstr>
      <vt:lpstr>Что можно отследить пикселем?</vt:lpstr>
      <vt:lpstr>Готовые решения</vt:lpstr>
      <vt:lpstr>Спасибо за внимание</vt:lpstr>
      <vt:lpstr>Илья Ершов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«Веб-разработка»</dc:title>
  <dc:creator>Ершов Илья Николаевич</dc:creator>
  <cp:lastModifiedBy>Ершов Илья Николаевич</cp:lastModifiedBy>
  <cp:revision>40</cp:revision>
  <dcterms:created xsi:type="dcterms:W3CDTF">2015-05-12T06:51:14Z</dcterms:created>
  <dcterms:modified xsi:type="dcterms:W3CDTF">2015-09-24T11:06:23Z</dcterms:modified>
</cp:coreProperties>
</file>